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3"/>
  </p:notesMasterIdLst>
  <p:sldIdLst>
    <p:sldId id="256" r:id="rId2"/>
    <p:sldId id="304" r:id="rId3"/>
    <p:sldId id="261" r:id="rId4"/>
    <p:sldId id="307" r:id="rId5"/>
    <p:sldId id="262" r:id="rId6"/>
    <p:sldId id="297" r:id="rId7"/>
    <p:sldId id="306" r:id="rId8"/>
    <p:sldId id="263" r:id="rId9"/>
    <p:sldId id="301" r:id="rId10"/>
    <p:sldId id="299" r:id="rId11"/>
    <p:sldId id="302" r:id="rId12"/>
  </p:sldIdLst>
  <p:sldSz cx="9144000" cy="5143500" type="screen16x9"/>
  <p:notesSz cx="6858000" cy="9144000"/>
  <p:embeddedFontLst>
    <p:embeddedFont>
      <p:font typeface="Libre Franklin" pitchFamily="2" charset="0"/>
      <p:regular r:id="rId14"/>
      <p:bold r:id="rId15"/>
      <p:italic r:id="rId16"/>
      <p:boldItalic r:id="rId17"/>
    </p:embeddedFont>
    <p:embeddedFont>
      <p:font typeface="Raleway" pitchFamily="2" charset="0"/>
      <p:regular r:id="rId18"/>
      <p:bold r:id="rId19"/>
      <p:italic r:id="rId20"/>
      <p:boldItalic r:id="rId21"/>
    </p:embeddedFont>
    <p:embeddedFont>
      <p:font typeface="Sofia Sans" panose="020B0604020202020204" charset="0"/>
      <p:regular r:id="rId22"/>
      <p:bold r:id="rId23"/>
      <p:italic r:id="rId24"/>
      <p:boldItalic r:id="rId25"/>
    </p:embeddedFont>
    <p:embeddedFont>
      <p:font typeface="Sofia Sans SemiBold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9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1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5328D45-57AB-497E-AB92-87ECD973D752}">
  <a:tblStyle styleId="{15328D45-57AB-497E-AB92-87ECD973D7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3702B3-CCD8-43BB-AB3C-19C82948D6A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989" y="91"/>
      </p:cViewPr>
      <p:guideLst>
        <p:guide orient="horz" pos="159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87b6de8bc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87b6de8bc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5175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7691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589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3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9625" y="-25"/>
            <a:ext cx="9188400" cy="5143500"/>
            <a:chOff x="-100" y="-9725"/>
            <a:chExt cx="9188400" cy="514350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898750" y="1246575"/>
            <a:ext cx="4532100" cy="201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latin typeface="Sofia Sans"/>
                <a:ea typeface="Sofia Sans"/>
                <a:cs typeface="Sofia Sans"/>
                <a:sym typeface="Sofia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898750" y="3421125"/>
            <a:ext cx="4532100" cy="475800"/>
          </a:xfrm>
          <a:prstGeom prst="rect">
            <a:avLst/>
          </a:prstGeom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1093100" y="195425"/>
            <a:ext cx="8275575" cy="4107200"/>
            <a:chOff x="1093100" y="195425"/>
            <a:chExt cx="8275575" cy="4107200"/>
          </a:xfrm>
        </p:grpSpPr>
        <p:sp>
          <p:nvSpPr>
            <p:cNvPr id="15" name="Google Shape;15;p2"/>
            <p:cNvSpPr/>
            <p:nvPr/>
          </p:nvSpPr>
          <p:spPr>
            <a:xfrm>
              <a:off x="8781875" y="3715825"/>
              <a:ext cx="586800" cy="58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707525" y="3127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093100" y="195425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858125" y="2571750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1"/>
          <p:cNvSpPr txBox="1">
            <a:spLocks noGrp="1"/>
          </p:cNvSpPr>
          <p:nvPr>
            <p:ph type="title"/>
          </p:nvPr>
        </p:nvSpPr>
        <p:spPr>
          <a:xfrm>
            <a:off x="713225" y="732088"/>
            <a:ext cx="36048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1"/>
          <p:cNvSpPr txBox="1">
            <a:spLocks noGrp="1"/>
          </p:cNvSpPr>
          <p:nvPr>
            <p:ph type="subTitle" idx="1"/>
          </p:nvPr>
        </p:nvSpPr>
        <p:spPr>
          <a:xfrm>
            <a:off x="713225" y="1689338"/>
            <a:ext cx="3604800" cy="11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47" name="Google Shape;247;p21"/>
          <p:cNvGrpSpPr/>
          <p:nvPr/>
        </p:nvGrpSpPr>
        <p:grpSpPr>
          <a:xfrm flipH="1">
            <a:off x="-100" y="-9725"/>
            <a:ext cx="9188400" cy="5143500"/>
            <a:chOff x="-100" y="-9725"/>
            <a:chExt cx="9188400" cy="5143500"/>
          </a:xfrm>
        </p:grpSpPr>
        <p:cxnSp>
          <p:nvCxnSpPr>
            <p:cNvPr id="248" name="Google Shape;248;p21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9" name="Google Shape;249;p21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50" name="Google Shape;250;p21"/>
          <p:cNvGrpSpPr/>
          <p:nvPr/>
        </p:nvGrpSpPr>
        <p:grpSpPr>
          <a:xfrm>
            <a:off x="3387100" y="-71975"/>
            <a:ext cx="5381150" cy="3835450"/>
            <a:chOff x="3387100" y="-71975"/>
            <a:chExt cx="5381150" cy="3835450"/>
          </a:xfrm>
        </p:grpSpPr>
        <p:sp>
          <p:nvSpPr>
            <p:cNvPr id="251" name="Google Shape;251;p21"/>
            <p:cNvSpPr/>
            <p:nvPr/>
          </p:nvSpPr>
          <p:spPr>
            <a:xfrm rot="10800000">
              <a:off x="5454575" y="1938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52" name="Google Shape;252;p21"/>
            <p:cNvSpPr/>
            <p:nvPr/>
          </p:nvSpPr>
          <p:spPr>
            <a:xfrm rot="10800000">
              <a:off x="8167300" y="230575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53" name="Google Shape;253;p21"/>
            <p:cNvSpPr/>
            <p:nvPr/>
          </p:nvSpPr>
          <p:spPr>
            <a:xfrm rot="10800000">
              <a:off x="3387100" y="-71975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54" name="Google Shape;254;p21"/>
            <p:cNvSpPr/>
            <p:nvPr/>
          </p:nvSpPr>
          <p:spPr>
            <a:xfrm rot="10800000">
              <a:off x="8616750" y="361197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55" name="Google Shape;255;p21"/>
          <p:cNvSpPr txBox="1"/>
          <p:nvPr/>
        </p:nvSpPr>
        <p:spPr>
          <a:xfrm>
            <a:off x="713225" y="3352938"/>
            <a:ext cx="3604800" cy="6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CREDITS:</a:t>
            </a:r>
            <a:r>
              <a:rPr lang="en" sz="10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, and infographics &amp; images by </a:t>
            </a:r>
            <a:r>
              <a:rPr lang="en" sz="1000" b="1" u="sng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endParaRPr sz="1000" b="1" u="sng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22"/>
          <p:cNvGrpSpPr/>
          <p:nvPr/>
        </p:nvGrpSpPr>
        <p:grpSpPr>
          <a:xfrm flipH="1">
            <a:off x="-22200" y="3079850"/>
            <a:ext cx="1556325" cy="1999350"/>
            <a:chOff x="8267750" y="3079850"/>
            <a:chExt cx="1556325" cy="1999350"/>
          </a:xfrm>
        </p:grpSpPr>
        <p:sp>
          <p:nvSpPr>
            <p:cNvPr id="258" name="Google Shape;258;p22"/>
            <p:cNvSpPr/>
            <p:nvPr/>
          </p:nvSpPr>
          <p:spPr>
            <a:xfrm flipH="1">
              <a:off x="8267750" y="48524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59" name="Google Shape;259;p22"/>
            <p:cNvSpPr/>
            <p:nvPr/>
          </p:nvSpPr>
          <p:spPr>
            <a:xfrm flipH="1">
              <a:off x="9266675" y="48900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0" name="Google Shape;260;p22"/>
            <p:cNvSpPr/>
            <p:nvPr/>
          </p:nvSpPr>
          <p:spPr>
            <a:xfrm flipH="1">
              <a:off x="9190475" y="3635025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1" name="Google Shape;261;p22"/>
            <p:cNvSpPr/>
            <p:nvPr/>
          </p:nvSpPr>
          <p:spPr>
            <a:xfrm flipH="1">
              <a:off x="9266675" y="30798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2" name="Google Shape;262;p22"/>
            <p:cNvSpPr/>
            <p:nvPr/>
          </p:nvSpPr>
          <p:spPr>
            <a:xfrm flipH="1">
              <a:off x="9359075" y="4022825"/>
              <a:ext cx="465000" cy="465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263" name="Google Shape;263;p22"/>
          <p:cNvGrpSpPr/>
          <p:nvPr/>
        </p:nvGrpSpPr>
        <p:grpSpPr>
          <a:xfrm rot="10800000">
            <a:off x="-22200" y="-9725"/>
            <a:ext cx="9188400" cy="5143500"/>
            <a:chOff x="-100" y="-9725"/>
            <a:chExt cx="9188400" cy="5143500"/>
          </a:xfrm>
        </p:grpSpPr>
        <p:cxnSp>
          <p:nvCxnSpPr>
            <p:cNvPr id="264" name="Google Shape;264;p22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5" name="Google Shape;265;p22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3"/>
          <p:cNvGrpSpPr/>
          <p:nvPr/>
        </p:nvGrpSpPr>
        <p:grpSpPr>
          <a:xfrm rot="10800000">
            <a:off x="146400" y="82500"/>
            <a:ext cx="2989125" cy="4123875"/>
            <a:chOff x="6666350" y="917675"/>
            <a:chExt cx="2989125" cy="4123875"/>
          </a:xfrm>
        </p:grpSpPr>
        <p:sp>
          <p:nvSpPr>
            <p:cNvPr id="268" name="Google Shape;268;p23"/>
            <p:cNvSpPr/>
            <p:nvPr/>
          </p:nvSpPr>
          <p:spPr>
            <a:xfrm flipH="1">
              <a:off x="9428675" y="39380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9" name="Google Shape;269;p23"/>
            <p:cNvSpPr/>
            <p:nvPr/>
          </p:nvSpPr>
          <p:spPr>
            <a:xfrm flipH="1">
              <a:off x="9266675" y="48900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0" name="Google Shape;270;p23"/>
            <p:cNvSpPr/>
            <p:nvPr/>
          </p:nvSpPr>
          <p:spPr>
            <a:xfrm flipH="1">
              <a:off x="8676125" y="4927700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1" name="Google Shape;271;p23"/>
            <p:cNvSpPr/>
            <p:nvPr/>
          </p:nvSpPr>
          <p:spPr>
            <a:xfrm flipH="1">
              <a:off x="6666350" y="47943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2" name="Google Shape;272;p23"/>
            <p:cNvSpPr/>
            <p:nvPr/>
          </p:nvSpPr>
          <p:spPr>
            <a:xfrm flipH="1">
              <a:off x="9190475" y="917675"/>
              <a:ext cx="465000" cy="465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273" name="Google Shape;273;p23"/>
          <p:cNvGrpSpPr/>
          <p:nvPr/>
        </p:nvGrpSpPr>
        <p:grpSpPr>
          <a:xfrm flipH="1">
            <a:off x="-22200" y="-9725"/>
            <a:ext cx="9188400" cy="5153273"/>
            <a:chOff x="-100" y="-9725"/>
            <a:chExt cx="9188400" cy="5143500"/>
          </a:xfrm>
        </p:grpSpPr>
        <p:cxnSp>
          <p:nvCxnSpPr>
            <p:cNvPr id="274" name="Google Shape;274;p23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23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1342075" y="3255050"/>
            <a:ext cx="3012600" cy="12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"/>
          </p:nvPr>
        </p:nvSpPr>
        <p:spPr>
          <a:xfrm>
            <a:off x="1342075" y="1592327"/>
            <a:ext cx="3012600" cy="12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3"/>
          </p:nvPr>
        </p:nvSpPr>
        <p:spPr>
          <a:xfrm>
            <a:off x="1342076" y="1222988"/>
            <a:ext cx="3012600" cy="4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1342076" y="2886309"/>
            <a:ext cx="3012600" cy="4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-100" y="-9725"/>
            <a:ext cx="9188400" cy="5143500"/>
            <a:chOff x="-100" y="-9725"/>
            <a:chExt cx="9188400" cy="5143500"/>
          </a:xfrm>
        </p:grpSpPr>
        <p:cxnSp>
          <p:nvCxnSpPr>
            <p:cNvPr id="47" name="Google Shape;47;p5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5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" name="Google Shape;49;p5"/>
          <p:cNvGrpSpPr/>
          <p:nvPr/>
        </p:nvGrpSpPr>
        <p:grpSpPr>
          <a:xfrm>
            <a:off x="462875" y="198225"/>
            <a:ext cx="8973075" cy="3528450"/>
            <a:chOff x="462875" y="198225"/>
            <a:chExt cx="8973075" cy="3528450"/>
          </a:xfrm>
        </p:grpSpPr>
        <p:sp>
          <p:nvSpPr>
            <p:cNvPr id="50" name="Google Shape;50;p5"/>
            <p:cNvSpPr/>
            <p:nvPr/>
          </p:nvSpPr>
          <p:spPr>
            <a:xfrm rot="10800000">
              <a:off x="8784375" y="1982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 rot="10800000">
              <a:off x="8849150" y="1076900"/>
              <a:ext cx="586800" cy="58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 rot="10800000">
              <a:off x="462875" y="3648675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84" name="Google Shape;84;p8"/>
          <p:cNvGrpSpPr/>
          <p:nvPr/>
        </p:nvGrpSpPr>
        <p:grpSpPr>
          <a:xfrm>
            <a:off x="6863521" y="2951897"/>
            <a:ext cx="2316450" cy="2212375"/>
            <a:chOff x="7507625" y="2942125"/>
            <a:chExt cx="2316450" cy="2212375"/>
          </a:xfrm>
        </p:grpSpPr>
        <p:sp>
          <p:nvSpPr>
            <p:cNvPr id="85" name="Google Shape;85;p8"/>
            <p:cNvSpPr/>
            <p:nvPr/>
          </p:nvSpPr>
          <p:spPr>
            <a:xfrm flipH="1">
              <a:off x="7507625" y="49277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 flipH="1">
              <a:off x="9452600" y="388477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407600" y="4965350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 flipH="1">
              <a:off x="9551375" y="29421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 flipH="1">
              <a:off x="9359075" y="4257175"/>
              <a:ext cx="465000" cy="465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90" name="Google Shape;90;p8"/>
          <p:cNvGrpSpPr/>
          <p:nvPr/>
        </p:nvGrpSpPr>
        <p:grpSpPr>
          <a:xfrm rot="10800000" flipH="1">
            <a:off x="-8429" y="-9725"/>
            <a:ext cx="9188400" cy="5153273"/>
            <a:chOff x="-100" y="-9725"/>
            <a:chExt cx="9188400" cy="5143500"/>
          </a:xfrm>
        </p:grpSpPr>
        <p:cxnSp>
          <p:nvCxnSpPr>
            <p:cNvPr id="91" name="Google Shape;91;p8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" name="Google Shape;92;p8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96" name="Google Shape;96;p9"/>
          <p:cNvGrpSpPr/>
          <p:nvPr/>
        </p:nvGrpSpPr>
        <p:grpSpPr>
          <a:xfrm>
            <a:off x="-22200" y="297350"/>
            <a:ext cx="2982725" cy="4781850"/>
            <a:chOff x="-22200" y="297350"/>
            <a:chExt cx="2982725" cy="4781850"/>
          </a:xfrm>
        </p:grpSpPr>
        <p:sp>
          <p:nvSpPr>
            <p:cNvPr id="97" name="Google Shape;97;p9"/>
            <p:cNvSpPr/>
            <p:nvPr/>
          </p:nvSpPr>
          <p:spPr>
            <a:xfrm flipH="1">
              <a:off x="2733725" y="48524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 flipH="1">
              <a:off x="913250" y="2973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 flipH="1">
              <a:off x="466325" y="1568100"/>
              <a:ext cx="76200" cy="762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 flipH="1">
              <a:off x="913250" y="477530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 flipH="1">
              <a:off x="-22200" y="2384525"/>
              <a:ext cx="465000" cy="465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2" name="Google Shape;102;p9"/>
          <p:cNvGrpSpPr/>
          <p:nvPr/>
        </p:nvGrpSpPr>
        <p:grpSpPr>
          <a:xfrm rot="10800000">
            <a:off x="-22200" y="-9725"/>
            <a:ext cx="9188400" cy="5143500"/>
            <a:chOff x="-100" y="-9725"/>
            <a:chExt cx="9188400" cy="5143500"/>
          </a:xfrm>
        </p:grpSpPr>
        <p:cxnSp>
          <p:nvCxnSpPr>
            <p:cNvPr id="103" name="Google Shape;103;p9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9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subTitle" idx="1"/>
          </p:nvPr>
        </p:nvSpPr>
        <p:spPr>
          <a:xfrm>
            <a:off x="937625" y="2043315"/>
            <a:ext cx="2175300" cy="20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7"/>
          <p:cNvSpPr txBox="1">
            <a:spLocks noGrp="1"/>
          </p:cNvSpPr>
          <p:nvPr>
            <p:ph type="subTitle" idx="2"/>
          </p:nvPr>
        </p:nvSpPr>
        <p:spPr>
          <a:xfrm>
            <a:off x="3484347" y="2043315"/>
            <a:ext cx="2175300" cy="20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subTitle" idx="3"/>
          </p:nvPr>
        </p:nvSpPr>
        <p:spPr>
          <a:xfrm>
            <a:off x="6031075" y="2043315"/>
            <a:ext cx="2175300" cy="20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subTitle" idx="4"/>
          </p:nvPr>
        </p:nvSpPr>
        <p:spPr>
          <a:xfrm>
            <a:off x="937625" y="1664100"/>
            <a:ext cx="21753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ubTitle" idx="5"/>
          </p:nvPr>
        </p:nvSpPr>
        <p:spPr>
          <a:xfrm>
            <a:off x="3484350" y="1664100"/>
            <a:ext cx="21753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8" name="Google Shape;178;p17"/>
          <p:cNvSpPr txBox="1">
            <a:spLocks noGrp="1"/>
          </p:cNvSpPr>
          <p:nvPr>
            <p:ph type="subTitle" idx="6"/>
          </p:nvPr>
        </p:nvSpPr>
        <p:spPr>
          <a:xfrm>
            <a:off x="6031075" y="1664100"/>
            <a:ext cx="2175300" cy="45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79" name="Google Shape;179;p17"/>
          <p:cNvGrpSpPr/>
          <p:nvPr/>
        </p:nvGrpSpPr>
        <p:grpSpPr>
          <a:xfrm rot="10800000">
            <a:off x="-100" y="-9725"/>
            <a:ext cx="9188400" cy="5143500"/>
            <a:chOff x="-100" y="-9725"/>
            <a:chExt cx="9188400" cy="5143500"/>
          </a:xfrm>
        </p:grpSpPr>
        <p:cxnSp>
          <p:nvCxnSpPr>
            <p:cNvPr id="180" name="Google Shape;180;p17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17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2" name="Google Shape;182;p17"/>
          <p:cNvSpPr/>
          <p:nvPr/>
        </p:nvSpPr>
        <p:spPr>
          <a:xfrm rot="10800000" flipH="1">
            <a:off x="-1760700" y="4131050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grpSp>
        <p:nvGrpSpPr>
          <p:cNvPr id="183" name="Google Shape;183;p17"/>
          <p:cNvGrpSpPr/>
          <p:nvPr/>
        </p:nvGrpSpPr>
        <p:grpSpPr>
          <a:xfrm>
            <a:off x="236675" y="3018575"/>
            <a:ext cx="8451400" cy="2369425"/>
            <a:chOff x="236675" y="3018575"/>
            <a:chExt cx="8451400" cy="2369425"/>
          </a:xfrm>
        </p:grpSpPr>
        <p:sp>
          <p:nvSpPr>
            <p:cNvPr id="184" name="Google Shape;184;p17"/>
            <p:cNvSpPr/>
            <p:nvPr/>
          </p:nvSpPr>
          <p:spPr>
            <a:xfrm>
              <a:off x="236675" y="428877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720000" y="4801200"/>
              <a:ext cx="586800" cy="58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236675" y="3018575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7" name="Google Shape;187;p17"/>
            <p:cNvSpPr/>
            <p:nvPr/>
          </p:nvSpPr>
          <p:spPr>
            <a:xfrm>
              <a:off x="8536575" y="421250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8" name="Google Shape;188;p17"/>
            <p:cNvSpPr/>
            <p:nvPr/>
          </p:nvSpPr>
          <p:spPr>
            <a:xfrm>
              <a:off x="7924875" y="4801200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8"/>
          <p:cNvSpPr txBox="1">
            <a:spLocks noGrp="1"/>
          </p:cNvSpPr>
          <p:nvPr>
            <p:ph type="subTitle" idx="1"/>
          </p:nvPr>
        </p:nvSpPr>
        <p:spPr>
          <a:xfrm>
            <a:off x="1067574" y="1671136"/>
            <a:ext cx="3248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subTitle" idx="2"/>
          </p:nvPr>
        </p:nvSpPr>
        <p:spPr>
          <a:xfrm>
            <a:off x="4828026" y="1671136"/>
            <a:ext cx="3248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ubTitle" idx="3"/>
          </p:nvPr>
        </p:nvSpPr>
        <p:spPr>
          <a:xfrm>
            <a:off x="1067574" y="3328004"/>
            <a:ext cx="3248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subTitle" idx="4"/>
          </p:nvPr>
        </p:nvSpPr>
        <p:spPr>
          <a:xfrm>
            <a:off x="4828026" y="3328004"/>
            <a:ext cx="32484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ubTitle" idx="5"/>
          </p:nvPr>
        </p:nvSpPr>
        <p:spPr>
          <a:xfrm>
            <a:off x="1067574" y="1330575"/>
            <a:ext cx="3248400" cy="4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96" name="Google Shape;196;p18"/>
          <p:cNvSpPr txBox="1">
            <a:spLocks noGrp="1"/>
          </p:cNvSpPr>
          <p:nvPr>
            <p:ph type="subTitle" idx="6"/>
          </p:nvPr>
        </p:nvSpPr>
        <p:spPr>
          <a:xfrm>
            <a:off x="1067574" y="2991375"/>
            <a:ext cx="3248400" cy="4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97" name="Google Shape;197;p18"/>
          <p:cNvSpPr txBox="1">
            <a:spLocks noGrp="1"/>
          </p:cNvSpPr>
          <p:nvPr>
            <p:ph type="subTitle" idx="7"/>
          </p:nvPr>
        </p:nvSpPr>
        <p:spPr>
          <a:xfrm>
            <a:off x="4827998" y="1330575"/>
            <a:ext cx="3248400" cy="4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98" name="Google Shape;198;p18"/>
          <p:cNvSpPr txBox="1">
            <a:spLocks noGrp="1"/>
          </p:cNvSpPr>
          <p:nvPr>
            <p:ph type="subTitle" idx="8"/>
          </p:nvPr>
        </p:nvSpPr>
        <p:spPr>
          <a:xfrm>
            <a:off x="4827998" y="2991375"/>
            <a:ext cx="3248400" cy="4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199" name="Google Shape;199;p18"/>
          <p:cNvGrpSpPr/>
          <p:nvPr/>
        </p:nvGrpSpPr>
        <p:grpSpPr>
          <a:xfrm rot="10800000" flipH="1">
            <a:off x="-100" y="-9725"/>
            <a:ext cx="9188400" cy="5143500"/>
            <a:chOff x="-100" y="-9725"/>
            <a:chExt cx="9188400" cy="5143500"/>
          </a:xfrm>
        </p:grpSpPr>
        <p:cxnSp>
          <p:nvCxnSpPr>
            <p:cNvPr id="200" name="Google Shape;200;p18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18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02" name="Google Shape;202;p18"/>
          <p:cNvGrpSpPr/>
          <p:nvPr/>
        </p:nvGrpSpPr>
        <p:grpSpPr>
          <a:xfrm>
            <a:off x="7142850" y="2050250"/>
            <a:ext cx="2190675" cy="2839050"/>
            <a:chOff x="7142850" y="2050250"/>
            <a:chExt cx="2190675" cy="2839050"/>
          </a:xfrm>
        </p:grpSpPr>
        <p:sp>
          <p:nvSpPr>
            <p:cNvPr id="203" name="Google Shape;203;p18"/>
            <p:cNvSpPr/>
            <p:nvPr/>
          </p:nvSpPr>
          <p:spPr>
            <a:xfrm rot="10800000">
              <a:off x="7142850" y="473780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8"/>
            <p:cNvSpPr/>
            <p:nvPr/>
          </p:nvSpPr>
          <p:spPr>
            <a:xfrm rot="10800000">
              <a:off x="8746725" y="3307725"/>
              <a:ext cx="586800" cy="58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8"/>
            <p:cNvSpPr/>
            <p:nvPr/>
          </p:nvSpPr>
          <p:spPr>
            <a:xfrm rot="10800000">
              <a:off x="8926725" y="2658875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6" name="Google Shape;206;p18"/>
            <p:cNvSpPr/>
            <p:nvPr/>
          </p:nvSpPr>
          <p:spPr>
            <a:xfrm rot="10800000">
              <a:off x="8746725" y="205025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7" name="Google Shape;207;p18"/>
            <p:cNvSpPr/>
            <p:nvPr/>
          </p:nvSpPr>
          <p:spPr>
            <a:xfrm rot="10800000">
              <a:off x="8668425" y="4321750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08" name="Google Shape;208;p18"/>
          <p:cNvSpPr/>
          <p:nvPr/>
        </p:nvSpPr>
        <p:spPr>
          <a:xfrm rot="10800000" flipH="1">
            <a:off x="8237200" y="3894525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9"/>
          <p:cNvSpPr txBox="1">
            <a:spLocks noGrp="1"/>
          </p:cNvSpPr>
          <p:nvPr>
            <p:ph type="subTitle" idx="1"/>
          </p:nvPr>
        </p:nvSpPr>
        <p:spPr>
          <a:xfrm>
            <a:off x="1035375" y="1616196"/>
            <a:ext cx="2233500" cy="12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>
            <a:off x="3455250" y="1616196"/>
            <a:ext cx="2233500" cy="12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9"/>
          <p:cNvSpPr txBox="1">
            <a:spLocks noGrp="1"/>
          </p:cNvSpPr>
          <p:nvPr>
            <p:ph type="subTitle" idx="3"/>
          </p:nvPr>
        </p:nvSpPr>
        <p:spPr>
          <a:xfrm>
            <a:off x="1035375" y="3324323"/>
            <a:ext cx="2233500" cy="12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19"/>
          <p:cNvSpPr txBox="1">
            <a:spLocks noGrp="1"/>
          </p:cNvSpPr>
          <p:nvPr>
            <p:ph type="subTitle" idx="4"/>
          </p:nvPr>
        </p:nvSpPr>
        <p:spPr>
          <a:xfrm>
            <a:off x="3455250" y="3324323"/>
            <a:ext cx="2233500" cy="12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19"/>
          <p:cNvSpPr txBox="1">
            <a:spLocks noGrp="1"/>
          </p:cNvSpPr>
          <p:nvPr>
            <p:ph type="subTitle" idx="5"/>
          </p:nvPr>
        </p:nvSpPr>
        <p:spPr>
          <a:xfrm>
            <a:off x="5875125" y="1616196"/>
            <a:ext cx="2233500" cy="12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9"/>
          <p:cNvSpPr txBox="1">
            <a:spLocks noGrp="1"/>
          </p:cNvSpPr>
          <p:nvPr>
            <p:ph type="subTitle" idx="6"/>
          </p:nvPr>
        </p:nvSpPr>
        <p:spPr>
          <a:xfrm>
            <a:off x="5875125" y="3324323"/>
            <a:ext cx="2233500" cy="12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9"/>
          <p:cNvSpPr txBox="1">
            <a:spLocks noGrp="1"/>
          </p:cNvSpPr>
          <p:nvPr>
            <p:ph type="subTitle" idx="7"/>
          </p:nvPr>
        </p:nvSpPr>
        <p:spPr>
          <a:xfrm>
            <a:off x="1035375" y="1312275"/>
            <a:ext cx="2233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18" name="Google Shape;218;p19"/>
          <p:cNvSpPr txBox="1">
            <a:spLocks noGrp="1"/>
          </p:cNvSpPr>
          <p:nvPr>
            <p:ph type="subTitle" idx="8"/>
          </p:nvPr>
        </p:nvSpPr>
        <p:spPr>
          <a:xfrm>
            <a:off x="3456450" y="1312275"/>
            <a:ext cx="2231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19" name="Google Shape;219;p19"/>
          <p:cNvSpPr txBox="1">
            <a:spLocks noGrp="1"/>
          </p:cNvSpPr>
          <p:nvPr>
            <p:ph type="subTitle" idx="9"/>
          </p:nvPr>
        </p:nvSpPr>
        <p:spPr>
          <a:xfrm>
            <a:off x="5875125" y="1312275"/>
            <a:ext cx="2231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20" name="Google Shape;220;p19"/>
          <p:cNvSpPr txBox="1">
            <a:spLocks noGrp="1"/>
          </p:cNvSpPr>
          <p:nvPr>
            <p:ph type="subTitle" idx="13"/>
          </p:nvPr>
        </p:nvSpPr>
        <p:spPr>
          <a:xfrm>
            <a:off x="1035375" y="3020301"/>
            <a:ext cx="22335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subTitle" idx="14"/>
          </p:nvPr>
        </p:nvSpPr>
        <p:spPr>
          <a:xfrm>
            <a:off x="3456450" y="3020306"/>
            <a:ext cx="2231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22" name="Google Shape;222;p19"/>
          <p:cNvSpPr txBox="1">
            <a:spLocks noGrp="1"/>
          </p:cNvSpPr>
          <p:nvPr>
            <p:ph type="subTitle" idx="15"/>
          </p:nvPr>
        </p:nvSpPr>
        <p:spPr>
          <a:xfrm>
            <a:off x="5875125" y="3020306"/>
            <a:ext cx="22311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grpSp>
        <p:nvGrpSpPr>
          <p:cNvPr id="223" name="Google Shape;223;p19"/>
          <p:cNvGrpSpPr/>
          <p:nvPr/>
        </p:nvGrpSpPr>
        <p:grpSpPr>
          <a:xfrm flipH="1">
            <a:off x="-100" y="-9725"/>
            <a:ext cx="9188400" cy="5143500"/>
            <a:chOff x="-100" y="-9725"/>
            <a:chExt cx="9188400" cy="5143500"/>
          </a:xfrm>
        </p:grpSpPr>
        <p:cxnSp>
          <p:nvCxnSpPr>
            <p:cNvPr id="224" name="Google Shape;224;p19"/>
            <p:cNvCxnSpPr/>
            <p:nvPr/>
          </p:nvCxnSpPr>
          <p:spPr>
            <a:xfrm>
              <a:off x="272250" y="-9725"/>
              <a:ext cx="0" cy="51435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5" name="Google Shape;225;p19"/>
            <p:cNvCxnSpPr/>
            <p:nvPr/>
          </p:nvCxnSpPr>
          <p:spPr>
            <a:xfrm rot="10800000">
              <a:off x="-100" y="4928275"/>
              <a:ext cx="9188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6" name="Google Shape;226;p19"/>
          <p:cNvSpPr/>
          <p:nvPr/>
        </p:nvSpPr>
        <p:spPr>
          <a:xfrm rot="10800000" flipH="1">
            <a:off x="2478750" y="-3862900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grpSp>
        <p:nvGrpSpPr>
          <p:cNvPr id="227" name="Google Shape;227;p19"/>
          <p:cNvGrpSpPr/>
          <p:nvPr/>
        </p:nvGrpSpPr>
        <p:grpSpPr>
          <a:xfrm>
            <a:off x="194325" y="-388575"/>
            <a:ext cx="8741550" cy="2176725"/>
            <a:chOff x="194325" y="-388575"/>
            <a:chExt cx="8741550" cy="2176725"/>
          </a:xfrm>
        </p:grpSpPr>
        <p:sp>
          <p:nvSpPr>
            <p:cNvPr id="228" name="Google Shape;228;p19"/>
            <p:cNvSpPr/>
            <p:nvPr/>
          </p:nvSpPr>
          <p:spPr>
            <a:xfrm rot="10800000">
              <a:off x="8784375" y="1982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 rot="10800000">
              <a:off x="4278600" y="-388575"/>
              <a:ext cx="586800" cy="58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30" name="Google Shape;230;p19"/>
            <p:cNvSpPr/>
            <p:nvPr/>
          </p:nvSpPr>
          <p:spPr>
            <a:xfrm rot="10800000">
              <a:off x="194325" y="267500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31" name="Google Shape;231;p19"/>
            <p:cNvSpPr/>
            <p:nvPr/>
          </p:nvSpPr>
          <p:spPr>
            <a:xfrm rot="10800000">
              <a:off x="421125" y="1017725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 rot="10800000">
              <a:off x="268575" y="1710150"/>
              <a:ext cx="78300" cy="780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fia Sans SemiBold"/>
              <a:buNone/>
              <a:defRPr sz="3000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●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○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Char char="■"/>
              <a:defRPr sz="12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5" r:id="rId4"/>
    <p:sldLayoutId id="2147483656" r:id="rId5"/>
    <p:sldLayoutId id="2147483658" r:id="rId6"/>
    <p:sldLayoutId id="2147483663" r:id="rId7"/>
    <p:sldLayoutId id="2147483664" r:id="rId8"/>
    <p:sldLayoutId id="2147483665" r:id="rId9"/>
    <p:sldLayoutId id="2147483667" r:id="rId10"/>
    <p:sldLayoutId id="2147483668" r:id="rId11"/>
    <p:sldLayoutId id="214748366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7"/>
          <p:cNvSpPr txBox="1">
            <a:spLocks noGrp="1"/>
          </p:cNvSpPr>
          <p:nvPr>
            <p:ph type="ctrTitle"/>
          </p:nvPr>
        </p:nvSpPr>
        <p:spPr>
          <a:xfrm>
            <a:off x="1024973" y="613447"/>
            <a:ext cx="7094053" cy="10849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/>
              <a:t>DETECTING, TRACKING  AND COUNTING VIETNAM TRAFFIC VEHICLE</a:t>
            </a:r>
          </a:p>
        </p:txBody>
      </p:sp>
      <p:sp>
        <p:nvSpPr>
          <p:cNvPr id="287" name="Google Shape;287;p27"/>
          <p:cNvSpPr txBox="1">
            <a:spLocks noGrp="1"/>
          </p:cNvSpPr>
          <p:nvPr>
            <p:ph type="subTitle" idx="1"/>
          </p:nvPr>
        </p:nvSpPr>
        <p:spPr>
          <a:xfrm>
            <a:off x="3843429" y="2174771"/>
            <a:ext cx="4260050" cy="47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Final Report: CS338  -  Th.s Đỗ Văn Tiến </a:t>
            </a:r>
            <a:endParaRPr i="1"/>
          </a:p>
        </p:txBody>
      </p:sp>
      <p:pic>
        <p:nvPicPr>
          <p:cNvPr id="288" name="Google Shape;2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302" y="1631260"/>
            <a:ext cx="2650002" cy="30316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9DDCBED-E6C2-F4AD-791F-9BA713737C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6" name="Freeform 4">
            <a:extLst>
              <a:ext uri="{FF2B5EF4-FFF2-40B4-BE49-F238E27FC236}">
                <a16:creationId xmlns:a16="http://schemas.microsoft.com/office/drawing/2014/main" id="{05D0862B-46B3-6694-CE3B-2010D8D4D3FF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/>
          </a:p>
        </p:txBody>
      </p:sp>
      <p:sp>
        <p:nvSpPr>
          <p:cNvPr id="3" name="Google Shape;287;p27">
            <a:extLst>
              <a:ext uri="{FF2B5EF4-FFF2-40B4-BE49-F238E27FC236}">
                <a16:creationId xmlns:a16="http://schemas.microsoft.com/office/drawing/2014/main" id="{310797F3-F87C-D4BE-8460-29C55ED9B086}"/>
              </a:ext>
            </a:extLst>
          </p:cNvPr>
          <p:cNvSpPr txBox="1">
            <a:spLocks/>
          </p:cNvSpPr>
          <p:nvPr/>
        </p:nvSpPr>
        <p:spPr>
          <a:xfrm>
            <a:off x="3702192" y="2681709"/>
            <a:ext cx="4408030" cy="1516313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ibre Franklin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Franklin"/>
              <a:buNone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i="1" err="1"/>
              <a:t>Nhóm</a:t>
            </a:r>
            <a:r>
              <a:rPr lang="en-US" i="1"/>
              <a:t> N6: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1"/>
              <a:t>Hoàng Minh </a:t>
            </a:r>
            <a:r>
              <a:rPr lang="en-US" i="1" err="1"/>
              <a:t>Hiếu</a:t>
            </a:r>
            <a:r>
              <a:rPr lang="en-US" i="1"/>
              <a:t> – 21520232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1" err="1"/>
              <a:t>Phạm</a:t>
            </a:r>
            <a:r>
              <a:rPr lang="en-US" i="1"/>
              <a:t> Thanh Lâm – 21520055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1" err="1"/>
              <a:t>Đoàn</a:t>
            </a:r>
            <a:r>
              <a:rPr lang="en-US" i="1"/>
              <a:t> Lê </a:t>
            </a:r>
            <a:r>
              <a:rPr lang="en-US" i="1" err="1"/>
              <a:t>Tuấn</a:t>
            </a:r>
            <a:r>
              <a:rPr lang="en-US" i="1"/>
              <a:t> Thành – 21521438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i="1"/>
              <a:t>Trương Quang Nghĩa – 21522376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0C167-9901-755F-1760-623198A2D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Video demo</a:t>
            </a:r>
          </a:p>
        </p:txBody>
      </p:sp>
      <p:sp>
        <p:nvSpPr>
          <p:cNvPr id="12" name="Google Shape;596;p48">
            <a:extLst>
              <a:ext uri="{FF2B5EF4-FFF2-40B4-BE49-F238E27FC236}">
                <a16:creationId xmlns:a16="http://schemas.microsoft.com/office/drawing/2014/main" id="{FA656DBB-25FE-0C44-CE15-7F735F069438}"/>
              </a:ext>
            </a:extLst>
          </p:cNvPr>
          <p:cNvSpPr/>
          <p:nvPr/>
        </p:nvSpPr>
        <p:spPr>
          <a:xfrm rot="10800000" flipH="1">
            <a:off x="-2346260" y="3243925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" name="Freeform 4">
            <a:extLst>
              <a:ext uri="{FF2B5EF4-FFF2-40B4-BE49-F238E27FC236}">
                <a16:creationId xmlns:a16="http://schemas.microsoft.com/office/drawing/2014/main" id="{DA0D6F31-8BC4-B6D0-1BB5-CF56511CC8AA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/>
          </a:p>
        </p:txBody>
      </p:sp>
      <p:pic>
        <p:nvPicPr>
          <p:cNvPr id="3" name="Demo (2)">
            <a:hlinkClick r:id="" action="ppaction://media"/>
            <a:extLst>
              <a:ext uri="{FF2B5EF4-FFF2-40B4-BE49-F238E27FC236}">
                <a16:creationId xmlns:a16="http://schemas.microsoft.com/office/drawing/2014/main" id="{08C26655-02AD-8771-9A0F-1F533A6BA6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42875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77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6"/>
          <p:cNvSpPr/>
          <p:nvPr/>
        </p:nvSpPr>
        <p:spPr>
          <a:xfrm rot="10800000" flipH="1">
            <a:off x="6665750" y="-1451900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554" name="Google Shape;554;p46"/>
          <p:cNvSpPr txBox="1">
            <a:spLocks noGrp="1"/>
          </p:cNvSpPr>
          <p:nvPr>
            <p:ph type="title"/>
          </p:nvPr>
        </p:nvSpPr>
        <p:spPr>
          <a:xfrm>
            <a:off x="713225" y="1478848"/>
            <a:ext cx="36048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pic>
        <p:nvPicPr>
          <p:cNvPr id="557" name="Google Shape;55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4925" y="784101"/>
            <a:ext cx="3984375" cy="3575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5" name="Google Shape;575;p46"/>
          <p:cNvGrpSpPr/>
          <p:nvPr/>
        </p:nvGrpSpPr>
        <p:grpSpPr>
          <a:xfrm>
            <a:off x="4989625" y="1353025"/>
            <a:ext cx="464950" cy="1602175"/>
            <a:chOff x="4989625" y="1353025"/>
            <a:chExt cx="464950" cy="1602175"/>
          </a:xfrm>
        </p:grpSpPr>
        <p:sp>
          <p:nvSpPr>
            <p:cNvPr id="576" name="Google Shape;576;p46"/>
            <p:cNvSpPr/>
            <p:nvPr/>
          </p:nvSpPr>
          <p:spPr>
            <a:xfrm rot="10800000">
              <a:off x="5227775" y="1353025"/>
              <a:ext cx="226800" cy="226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77" name="Google Shape;577;p46"/>
            <p:cNvSpPr/>
            <p:nvPr/>
          </p:nvSpPr>
          <p:spPr>
            <a:xfrm rot="10800000">
              <a:off x="4989625" y="2803700"/>
              <a:ext cx="151500" cy="151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" name="Freeform 4">
            <a:extLst>
              <a:ext uri="{FF2B5EF4-FFF2-40B4-BE49-F238E27FC236}">
                <a16:creationId xmlns:a16="http://schemas.microsoft.com/office/drawing/2014/main" id="{A68D5601-66D2-4F5F-5E10-884568F063A4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3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err="1">
                <a:latin typeface="+mj-lt"/>
              </a:rPr>
              <a:t>Giới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thiệu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về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đề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tài</a:t>
            </a:r>
            <a:endParaRPr sz="2800" b="1">
              <a:latin typeface="+mj-lt"/>
            </a:endParaRPr>
          </a:p>
        </p:txBody>
      </p:sp>
      <p:sp>
        <p:nvSpPr>
          <p:cNvPr id="349" name="Google Shape;349;p32"/>
          <p:cNvSpPr/>
          <p:nvPr/>
        </p:nvSpPr>
        <p:spPr>
          <a:xfrm rot="10800000" flipH="1">
            <a:off x="5620375" y="3186700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50" name="Google Shape;350;p32"/>
          <p:cNvSpPr/>
          <p:nvPr/>
        </p:nvSpPr>
        <p:spPr>
          <a:xfrm rot="10800000">
            <a:off x="7893450" y="1329950"/>
            <a:ext cx="226800" cy="226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51" name="Google Shape;351;p32"/>
          <p:cNvSpPr/>
          <p:nvPr/>
        </p:nvSpPr>
        <p:spPr>
          <a:xfrm rot="10800000">
            <a:off x="827525" y="4317350"/>
            <a:ext cx="151500" cy="1515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352" name="Google Shape;35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2158" y="1299077"/>
            <a:ext cx="1872803" cy="325315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EFBD84B-707F-D4A7-E97F-F11184CE4CE6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849934" y="1089128"/>
            <a:ext cx="3012600" cy="440700"/>
          </a:xfrm>
        </p:spPr>
        <p:txBody>
          <a:bodyPr/>
          <a:lstStyle/>
          <a:p>
            <a:r>
              <a:rPr lang="en-US" err="1">
                <a:latin typeface="+mj-lt"/>
              </a:rPr>
              <a:t>Vấn</a:t>
            </a:r>
            <a:r>
              <a:rPr lang="en-US">
                <a:latin typeface="+mj-lt"/>
              </a:rPr>
              <a:t> </a:t>
            </a:r>
            <a:r>
              <a:rPr lang="en-US" err="1">
                <a:latin typeface="+mj-lt"/>
              </a:rPr>
              <a:t>đề</a:t>
            </a:r>
            <a:r>
              <a:rPr lang="en-US">
                <a:latin typeface="+mj-lt"/>
              </a:rPr>
              <a:t>:</a:t>
            </a:r>
          </a:p>
        </p:txBody>
      </p:sp>
      <p:pic>
        <p:nvPicPr>
          <p:cNvPr id="1028" name="Picture 4" descr="Mẫu đơn khiếu nại tai nạn giao thông mới nhất và miễn phí">
            <a:extLst>
              <a:ext uri="{FF2B5EF4-FFF2-40B4-BE49-F238E27FC236}">
                <a16:creationId xmlns:a16="http://schemas.microsoft.com/office/drawing/2014/main" id="{AA858F23-E0BD-CFB1-693A-5ACB29438A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64" y="1701286"/>
            <a:ext cx="4184100" cy="313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 4">
            <a:extLst>
              <a:ext uri="{FF2B5EF4-FFF2-40B4-BE49-F238E27FC236}">
                <a16:creationId xmlns:a16="http://schemas.microsoft.com/office/drawing/2014/main" id="{F86177C6-E606-71A6-89A6-71821FD500E4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551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>
            <a:spLocks noGrp="1"/>
          </p:cNvSpPr>
          <p:nvPr>
            <p:ph type="subTitle" idx="4"/>
          </p:nvPr>
        </p:nvSpPr>
        <p:spPr>
          <a:xfrm>
            <a:off x="5259273" y="1229079"/>
            <a:ext cx="3012600" cy="4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err="1">
                <a:latin typeface="+mj-lt"/>
              </a:rPr>
              <a:t>Mục</a:t>
            </a:r>
            <a:r>
              <a:rPr lang="en-US">
                <a:latin typeface="+mj-lt"/>
              </a:rPr>
              <a:t> </a:t>
            </a:r>
            <a:r>
              <a:rPr lang="en-US" err="1">
                <a:latin typeface="+mj-lt"/>
              </a:rPr>
              <a:t>tiêu</a:t>
            </a:r>
            <a:r>
              <a:rPr lang="en-US">
                <a:latin typeface="+mj-lt"/>
              </a:rPr>
              <a:t>:</a:t>
            </a:r>
          </a:p>
        </p:txBody>
      </p:sp>
      <p:sp>
        <p:nvSpPr>
          <p:cNvPr id="346" name="Google Shape;346;p32"/>
          <p:cNvSpPr txBox="1">
            <a:spLocks noGrp="1"/>
          </p:cNvSpPr>
          <p:nvPr>
            <p:ph type="subTitle" idx="1"/>
          </p:nvPr>
        </p:nvSpPr>
        <p:spPr>
          <a:xfrm>
            <a:off x="631123" y="1728729"/>
            <a:ext cx="3810245" cy="28282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800" i="1" err="1">
                <a:latin typeface="+mj-lt"/>
                <a:ea typeface="Times New Roman" panose="02020603050405020304" pitchFamily="18" charset="0"/>
              </a:rPr>
              <a:t>P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hát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triển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một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hệ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thống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thông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minh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để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nhận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diện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,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theo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dõi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và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đếm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số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lượng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phương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tiện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giao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thông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. </a:t>
            </a:r>
            <a:r>
              <a:rPr lang="en-US" sz="1800">
                <a:effectLst/>
                <a:latin typeface="+mj-lt"/>
                <a:ea typeface="Times New Roman" panose="02020603050405020304" pitchFamily="18" charset="0"/>
              </a:rPr>
              <a:t>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>
              <a:effectLst/>
              <a:latin typeface="+mj-lt"/>
              <a:ea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>
              <a:latin typeface="+mj-lt"/>
              <a:ea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Giúp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hỗ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trợ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quản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lý</a:t>
            </a:r>
            <a:r>
              <a:rPr lang="en-US" sz="1800" i="1">
                <a:latin typeface="+mj-lt"/>
                <a:ea typeface="Times New Roman" panose="02020603050405020304" pitchFamily="18" charset="0"/>
              </a:rPr>
              <a:t>,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điều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chỉnh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đèn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tín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hiệu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giao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thông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và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đưa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ra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các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biện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pháp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điều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phối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phù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hợp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để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giảm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ùn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 </a:t>
            </a:r>
            <a:r>
              <a:rPr lang="en-US" sz="1800" i="1" err="1">
                <a:effectLst/>
                <a:latin typeface="+mj-lt"/>
                <a:ea typeface="Times New Roman" panose="02020603050405020304" pitchFamily="18" charset="0"/>
              </a:rPr>
              <a:t>tắc</a:t>
            </a:r>
            <a:r>
              <a:rPr lang="en-US" sz="1800" i="1">
                <a:effectLst/>
                <a:latin typeface="+mj-lt"/>
                <a:ea typeface="Times New Roman" panose="02020603050405020304" pitchFamily="18" charset="0"/>
              </a:rPr>
              <a:t>.</a:t>
            </a:r>
            <a:endParaRPr i="1">
              <a:latin typeface="+mj-lt"/>
            </a:endParaRPr>
          </a:p>
        </p:txBody>
      </p:sp>
      <p:sp>
        <p:nvSpPr>
          <p:cNvPr id="348" name="Google Shape;348;p32"/>
          <p:cNvSpPr txBox="1">
            <a:spLocks noGrp="1"/>
          </p:cNvSpPr>
          <p:nvPr>
            <p:ph type="subTitle" idx="3"/>
          </p:nvPr>
        </p:nvSpPr>
        <p:spPr>
          <a:xfrm>
            <a:off x="914612" y="1243584"/>
            <a:ext cx="3012600" cy="44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>
                <a:latin typeface="+mj-lt"/>
              </a:rPr>
              <a:t>Hướng</a:t>
            </a:r>
            <a:r>
              <a:rPr lang="en-US">
                <a:latin typeface="+mj-lt"/>
              </a:rPr>
              <a:t> </a:t>
            </a:r>
            <a:r>
              <a:rPr lang="en-US" err="1">
                <a:latin typeface="+mj-lt"/>
              </a:rPr>
              <a:t>giải</a:t>
            </a:r>
            <a:r>
              <a:rPr lang="en-US">
                <a:latin typeface="+mj-lt"/>
              </a:rPr>
              <a:t> </a:t>
            </a:r>
            <a:r>
              <a:rPr lang="en-US" err="1">
                <a:latin typeface="+mj-lt"/>
              </a:rPr>
              <a:t>quyết</a:t>
            </a:r>
            <a:endParaRPr>
              <a:latin typeface="+mj-lt"/>
            </a:endParaRPr>
          </a:p>
        </p:txBody>
      </p:sp>
      <p:sp>
        <p:nvSpPr>
          <p:cNvPr id="349" name="Google Shape;349;p32"/>
          <p:cNvSpPr/>
          <p:nvPr/>
        </p:nvSpPr>
        <p:spPr>
          <a:xfrm rot="10800000" flipH="1">
            <a:off x="5620375" y="3186700"/>
            <a:ext cx="4184100" cy="41841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50" name="Google Shape;350;p32"/>
          <p:cNvSpPr/>
          <p:nvPr/>
        </p:nvSpPr>
        <p:spPr>
          <a:xfrm rot="10800000">
            <a:off x="7893450" y="1329950"/>
            <a:ext cx="226800" cy="226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51" name="Google Shape;351;p32"/>
          <p:cNvSpPr/>
          <p:nvPr/>
        </p:nvSpPr>
        <p:spPr>
          <a:xfrm rot="10800000">
            <a:off x="827525" y="4317350"/>
            <a:ext cx="151500" cy="1515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3B8F4365-0B22-03DE-2184-E961C753C7F1}"/>
              </a:ext>
            </a:extLst>
          </p:cNvPr>
          <p:cNvSpPr/>
          <p:nvPr/>
        </p:nvSpPr>
        <p:spPr>
          <a:xfrm>
            <a:off x="2242213" y="2842336"/>
            <a:ext cx="446314" cy="47897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345;p32">
            <a:extLst>
              <a:ext uri="{FF2B5EF4-FFF2-40B4-BE49-F238E27FC236}">
                <a16:creationId xmlns:a16="http://schemas.microsoft.com/office/drawing/2014/main" id="{B5D21D11-10C0-2DCC-F7B9-3875EFD8DCF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err="1">
                <a:latin typeface="+mj-lt"/>
              </a:rPr>
              <a:t>Giới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thiệu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về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đề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tài</a:t>
            </a:r>
            <a:endParaRPr sz="2800" b="1">
              <a:latin typeface="+mj-lt"/>
            </a:endParaRPr>
          </a:p>
        </p:txBody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9E2FF796-1893-5D46-CC33-5F24EDF096C6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F6D2E4-4B37-3BED-597C-4527E2097E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2950" y="1657621"/>
            <a:ext cx="3842648" cy="303880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57FB7-83AB-7F00-F2C0-A56A7E53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latin typeface="+mj-lt"/>
              </a:rPr>
              <a:t>Phân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tích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dữ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liệu</a:t>
            </a:r>
            <a:endParaRPr lang="en-US" b="1">
              <a:latin typeface="+mj-lt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C7ACCDD-106A-054E-C9C0-EC9B7521B448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200830" y="1260158"/>
            <a:ext cx="3081242" cy="813968"/>
          </a:xfrm>
        </p:spPr>
        <p:txBody>
          <a:bodyPr/>
          <a:lstStyle/>
          <a:p>
            <a:r>
              <a:rPr lang="vi-VN" sz="1400">
                <a:latin typeface="+mn-lt"/>
              </a:rPr>
              <a:t>Tổng quan Dữ liệu: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>
                <a:latin typeface="+mn-lt"/>
              </a:rPr>
              <a:t>Số lượng ảnh: 2361.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>
                <a:latin typeface="+mn-lt"/>
              </a:rPr>
              <a:t>Kích thước ảnh: </a:t>
            </a:r>
            <a:r>
              <a:rPr lang="vi-VN" sz="1400">
                <a:solidFill>
                  <a:srgbClr val="311B8E"/>
                </a:solidFill>
                <a:latin typeface="+mn-lt"/>
              </a:rPr>
              <a:t>320x320</a:t>
            </a:r>
            <a:r>
              <a:rPr lang="vi-VN" sz="1400">
                <a:latin typeface="+mn-lt"/>
              </a:rPr>
              <a:t> </a:t>
            </a:r>
            <a:r>
              <a:rPr lang="vi-VN" sz="1400" err="1">
                <a:latin typeface="+mn-lt"/>
              </a:rPr>
              <a:t>pixel</a:t>
            </a:r>
            <a:r>
              <a:rPr lang="vi-VN" sz="1400">
                <a:latin typeface="+mn-lt"/>
              </a:rPr>
              <a:t>.</a:t>
            </a:r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0D7A4689-D638-CC96-AE6E-390E496E52D3}"/>
              </a:ext>
            </a:extLst>
          </p:cNvPr>
          <p:cNvSpPr txBox="1">
            <a:spLocks/>
          </p:cNvSpPr>
          <p:nvPr/>
        </p:nvSpPr>
        <p:spPr>
          <a:xfrm>
            <a:off x="1185960" y="2291143"/>
            <a:ext cx="2939994" cy="941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152400" indent="0"/>
            <a:r>
              <a:rPr lang="vi-VN" sz="1400">
                <a:latin typeface="+mn-lt"/>
              </a:rPr>
              <a:t>Cấu trúc Dữ liệu: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>
                <a:latin typeface="+mn-lt"/>
              </a:rPr>
              <a:t>Thư mục </a:t>
            </a:r>
            <a:r>
              <a:rPr lang="vi-VN" sz="1400" err="1">
                <a:latin typeface="+mn-lt"/>
              </a:rPr>
              <a:t>images</a:t>
            </a:r>
            <a:r>
              <a:rPr lang="vi-VN" sz="1400">
                <a:latin typeface="+mn-lt"/>
              </a:rPr>
              <a:t> và </a:t>
            </a:r>
            <a:r>
              <a:rPr lang="vi-VN" sz="1400" err="1">
                <a:latin typeface="+mn-lt"/>
              </a:rPr>
              <a:t>labels</a:t>
            </a:r>
            <a:r>
              <a:rPr lang="vi-VN" sz="1400">
                <a:latin typeface="+mn-lt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 err="1">
                <a:latin typeface="+mn-lt"/>
              </a:rPr>
              <a:t>File</a:t>
            </a:r>
            <a:r>
              <a:rPr lang="vi-VN" sz="1400">
                <a:latin typeface="+mn-lt"/>
              </a:rPr>
              <a:t> nhãn: Chứa thông tin </a:t>
            </a:r>
            <a:r>
              <a:rPr lang="vi-VN" sz="1400" err="1">
                <a:latin typeface="+mn-lt"/>
              </a:rPr>
              <a:t>bounding</a:t>
            </a:r>
            <a:r>
              <a:rPr lang="vi-VN" sz="1400">
                <a:latin typeface="+mn-lt"/>
              </a:rPr>
              <a:t> </a:t>
            </a:r>
            <a:r>
              <a:rPr lang="vi-VN" sz="1400" err="1">
                <a:latin typeface="+mn-lt"/>
              </a:rPr>
              <a:t>box</a:t>
            </a:r>
            <a:r>
              <a:rPr lang="vi-VN" sz="1400">
                <a:latin typeface="+mn-lt"/>
              </a:rPr>
              <a:t>, </a:t>
            </a:r>
            <a:r>
              <a:rPr lang="vi-VN" sz="1400" err="1">
                <a:latin typeface="+mn-lt"/>
              </a:rPr>
              <a:t>normalized</a:t>
            </a:r>
            <a:r>
              <a:rPr lang="vi-VN" sz="1400">
                <a:latin typeface="+mn-lt"/>
              </a:rPr>
              <a:t>.</a:t>
            </a:r>
          </a:p>
        </p:txBody>
      </p:sp>
      <p:sp>
        <p:nvSpPr>
          <p:cNvPr id="12" name="Subtitle 4">
            <a:extLst>
              <a:ext uri="{FF2B5EF4-FFF2-40B4-BE49-F238E27FC236}">
                <a16:creationId xmlns:a16="http://schemas.microsoft.com/office/drawing/2014/main" id="{EC900D57-F2EC-BE9A-099A-79B51EF0993A}"/>
              </a:ext>
            </a:extLst>
          </p:cNvPr>
          <p:cNvSpPr txBox="1">
            <a:spLocks/>
          </p:cNvSpPr>
          <p:nvPr/>
        </p:nvSpPr>
        <p:spPr>
          <a:xfrm>
            <a:off x="1185962" y="3234352"/>
            <a:ext cx="2887954" cy="115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vi-VN" sz="1400">
                <a:latin typeface="+mn-lt"/>
              </a:rPr>
              <a:t>Phân chia Dữ liệu: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 err="1">
                <a:latin typeface="+mn-lt"/>
              </a:rPr>
              <a:t>Train</a:t>
            </a:r>
            <a:r>
              <a:rPr lang="vi-VN" sz="1400">
                <a:latin typeface="+mn-lt"/>
              </a:rPr>
              <a:t> (70%): 1652 ảnh.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 err="1">
                <a:latin typeface="+mn-lt"/>
              </a:rPr>
              <a:t>Validation</a:t>
            </a:r>
            <a:r>
              <a:rPr lang="vi-VN" sz="1400">
                <a:latin typeface="+mn-lt"/>
              </a:rPr>
              <a:t> (20%): 472 ảnh.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 err="1">
                <a:latin typeface="+mn-lt"/>
              </a:rPr>
              <a:t>Test</a:t>
            </a:r>
            <a:r>
              <a:rPr lang="vi-VN" sz="1400">
                <a:latin typeface="+mn-lt"/>
              </a:rPr>
              <a:t> (10%): 237 ảnh.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45ED642-6F24-7DE0-EE7D-F86596F54E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376376"/>
              </p:ext>
            </p:extLst>
          </p:nvPr>
        </p:nvGraphicFramePr>
        <p:xfrm>
          <a:off x="4984638" y="1304762"/>
          <a:ext cx="3439362" cy="1646235"/>
        </p:xfrm>
        <a:graphic>
          <a:graphicData uri="http://schemas.openxmlformats.org/drawingml/2006/table">
            <a:tbl>
              <a:tblPr firstRow="1" firstCol="1" bandRow="1">
                <a:tableStyleId>{15328D45-57AB-497E-AB92-87ECD973D752}</a:tableStyleId>
              </a:tblPr>
              <a:tblGrid>
                <a:gridCol w="1770739">
                  <a:extLst>
                    <a:ext uri="{9D8B030D-6E8A-4147-A177-3AD203B41FA5}">
                      <a16:colId xmlns:a16="http://schemas.microsoft.com/office/drawing/2014/main" val="2782161679"/>
                    </a:ext>
                  </a:extLst>
                </a:gridCol>
                <a:gridCol w="1668623">
                  <a:extLst>
                    <a:ext uri="{9D8B030D-6E8A-4147-A177-3AD203B41FA5}">
                      <a16:colId xmlns:a16="http://schemas.microsoft.com/office/drawing/2014/main" val="1849580400"/>
                    </a:ext>
                  </a:extLst>
                </a:gridCol>
              </a:tblGrid>
              <a:tr h="329247"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 err="1">
                          <a:solidFill>
                            <a:srgbClr val="311B8E"/>
                          </a:solidFill>
                          <a:effectLst/>
                        </a:rPr>
                        <a:t>Loại</a:t>
                      </a: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 </a:t>
                      </a:r>
                      <a:r>
                        <a:rPr lang="en-US" sz="1300" err="1">
                          <a:solidFill>
                            <a:srgbClr val="311B8E"/>
                          </a:solidFill>
                          <a:effectLst/>
                        </a:rPr>
                        <a:t>phương</a:t>
                      </a: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 </a:t>
                      </a:r>
                      <a:r>
                        <a:rPr lang="en-US" sz="1300" err="1">
                          <a:solidFill>
                            <a:srgbClr val="311B8E"/>
                          </a:solidFill>
                          <a:effectLst/>
                        </a:rPr>
                        <a:t>tiện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 err="1">
                          <a:solidFill>
                            <a:srgbClr val="311B8E"/>
                          </a:solidFill>
                          <a:effectLst/>
                        </a:rPr>
                        <a:t>Nhãn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7765405"/>
                  </a:ext>
                </a:extLst>
              </a:tr>
              <a:tr h="329247"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Car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0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80220560"/>
                  </a:ext>
                </a:extLst>
              </a:tr>
              <a:tr h="329247"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Motor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1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4355252"/>
                  </a:ext>
                </a:extLst>
              </a:tr>
              <a:tr h="329247"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Truck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2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89375513"/>
                  </a:ext>
                </a:extLst>
              </a:tr>
              <a:tr h="329247"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Bus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indent="-228600" algn="ctr">
                        <a:lnSpc>
                          <a:spcPct val="150000"/>
                        </a:lnSpc>
                        <a:tabLst>
                          <a:tab pos="4114800" algn="ctr"/>
                          <a:tab pos="5580380" algn="r"/>
                          <a:tab pos="457200" algn="l"/>
                        </a:tabLst>
                      </a:pPr>
                      <a:r>
                        <a:rPr lang="en-US" sz="1300">
                          <a:solidFill>
                            <a:srgbClr val="311B8E"/>
                          </a:solidFill>
                          <a:effectLst/>
                        </a:rPr>
                        <a:t>3</a:t>
                      </a:r>
                      <a:endParaRPr lang="en-US" sz="1300" b="1">
                        <a:solidFill>
                          <a:srgbClr val="311B8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2961935"/>
                  </a:ext>
                </a:extLst>
              </a:tr>
            </a:tbl>
          </a:graphicData>
        </a:graphic>
      </p:graphicFrame>
      <p:pic>
        <p:nvPicPr>
          <p:cNvPr id="19" name="Google Shape;419;p37">
            <a:extLst>
              <a:ext uri="{FF2B5EF4-FFF2-40B4-BE49-F238E27FC236}">
                <a16:creationId xmlns:a16="http://schemas.microsoft.com/office/drawing/2014/main" id="{EF1DA82A-706A-96DB-1ED1-0AEBF8E4B4F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84638" y="3141998"/>
            <a:ext cx="1971438" cy="164623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Freeform 4">
            <a:extLst>
              <a:ext uri="{FF2B5EF4-FFF2-40B4-BE49-F238E27FC236}">
                <a16:creationId xmlns:a16="http://schemas.microsoft.com/office/drawing/2014/main" id="{18FFF7CC-022D-C1E5-BA0A-17787FD1630A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296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45;p32">
            <a:extLst>
              <a:ext uri="{FF2B5EF4-FFF2-40B4-BE49-F238E27FC236}">
                <a16:creationId xmlns:a16="http://schemas.microsoft.com/office/drawing/2014/main" id="{9385B215-E4DD-E6D0-B476-3BD9CD618F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err="1">
                <a:latin typeface="+mj-lt"/>
              </a:rPr>
              <a:t>Công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nghệ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và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phương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pháp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sử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dụng</a:t>
            </a:r>
            <a:endParaRPr sz="2800" b="1">
              <a:latin typeface="+mj-lt"/>
            </a:endParaRPr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F991E37D-C885-3396-78EC-F80CDA482580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/>
          </a:p>
        </p:txBody>
      </p:sp>
      <p:sp>
        <p:nvSpPr>
          <p:cNvPr id="11" name="Google Shape;421;p37">
            <a:extLst>
              <a:ext uri="{FF2B5EF4-FFF2-40B4-BE49-F238E27FC236}">
                <a16:creationId xmlns:a16="http://schemas.microsoft.com/office/drawing/2014/main" id="{6535972A-338C-DA85-C81A-CC108B3ABDD0}"/>
              </a:ext>
            </a:extLst>
          </p:cNvPr>
          <p:cNvSpPr/>
          <p:nvPr/>
        </p:nvSpPr>
        <p:spPr>
          <a:xfrm rot="10800000">
            <a:off x="8743864" y="-292462"/>
            <a:ext cx="586800" cy="586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E462B4E3-F7A7-42DF-B4F8-A6FEEFD4C86C}"/>
              </a:ext>
            </a:extLst>
          </p:cNvPr>
          <p:cNvSpPr>
            <a:spLocks noGrp="1" noChangeArrowheads="1"/>
          </p:cNvSpPr>
          <p:nvPr>
            <p:ph type="subTitle" idx="4"/>
          </p:nvPr>
        </p:nvSpPr>
        <p:spPr bwMode="auto">
          <a:xfrm>
            <a:off x="716644" y="3023785"/>
            <a:ext cx="7929267" cy="12618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i="1" err="1">
                <a:solidFill>
                  <a:schemeClr val="tx1"/>
                </a:solidFill>
                <a:latin typeface="+mj-lt"/>
              </a:rPr>
              <a:t>Phương</a:t>
            </a:r>
            <a:r>
              <a:rPr lang="en-US" altLang="en-US" sz="1600" i="1">
                <a:solidFill>
                  <a:schemeClr val="tx1"/>
                </a:solidFill>
                <a:latin typeface="+mj-lt"/>
              </a:rPr>
              <a:t> </a:t>
            </a:r>
            <a:r>
              <a:rPr lang="en-US" altLang="en-US" sz="1600" i="1" err="1">
                <a:solidFill>
                  <a:schemeClr val="tx1"/>
                </a:solidFill>
                <a:latin typeface="+mj-lt"/>
              </a:rPr>
              <a:t>pháp</a:t>
            </a:r>
            <a:r>
              <a:rPr kumimoji="0" lang="en-US" altLang="en-US" sz="16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YOLOv8: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Sử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dụng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để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phát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hiện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phương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tiện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trong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thời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gian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thực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DeepSORT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Theo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dõi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và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đếm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phương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tiện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qua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các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khung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hình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Streamlit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Tạo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giao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diện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tương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tác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cho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việc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hiển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thị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kết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quả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Nền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tảng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huấn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luyện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Google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Colab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và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Google Drive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để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lưu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trữ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và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huấn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luyện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mô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5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hình</a:t>
            </a:r>
            <a:r>
              <a:rPr kumimoji="0" lang="en-US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4A708DE7-1D63-4005-54E0-9B40603973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644" y="1262100"/>
            <a:ext cx="478462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600" i="1" err="1">
                <a:solidFill>
                  <a:schemeClr val="tx1"/>
                </a:solidFill>
                <a:latin typeface="Arial" panose="020B0604020202020204" pitchFamily="34" charset="0"/>
              </a:rPr>
              <a:t>Công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600" i="1" err="1">
                <a:solidFill>
                  <a:schemeClr val="tx1"/>
                </a:solidFill>
                <a:latin typeface="Arial" panose="020B0604020202020204" pitchFamily="34" charset="0"/>
              </a:rPr>
              <a:t>nghệ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600" i="1" err="1">
                <a:solidFill>
                  <a:schemeClr val="tx1"/>
                </a:solidFill>
                <a:latin typeface="Arial" panose="020B0604020202020204" pitchFamily="34" charset="0"/>
              </a:rPr>
              <a:t>chính</a:t>
            </a:r>
            <a:r>
              <a:rPr lang="en-US" altLang="en-US" sz="1600" i="1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0AB4DC97-295F-FB4A-BD08-38164825B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001" y="1839232"/>
            <a:ext cx="1274062" cy="699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6F7DA84C-9808-2409-18D7-AA4734E75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714" y="1124712"/>
            <a:ext cx="2187838" cy="2187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Plus Sign 12">
            <a:extLst>
              <a:ext uri="{FF2B5EF4-FFF2-40B4-BE49-F238E27FC236}">
                <a16:creationId xmlns:a16="http://schemas.microsoft.com/office/drawing/2014/main" id="{1A727A37-B0AD-7413-5ACE-B50306D726CA}"/>
              </a:ext>
            </a:extLst>
          </p:cNvPr>
          <p:cNvSpPr/>
          <p:nvPr/>
        </p:nvSpPr>
        <p:spPr>
          <a:xfrm>
            <a:off x="3269983" y="2115947"/>
            <a:ext cx="237861" cy="230457"/>
          </a:xfrm>
          <a:prstGeom prst="mathPlus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9C1527-B358-7482-EB4D-A1D4D57E982A}"/>
              </a:ext>
            </a:extLst>
          </p:cNvPr>
          <p:cNvSpPr/>
          <p:nvPr/>
        </p:nvSpPr>
        <p:spPr>
          <a:xfrm>
            <a:off x="3824276" y="1953143"/>
            <a:ext cx="186714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70C0"/>
                </a:solidFill>
                <a:effectLst/>
              </a:rPr>
              <a:t>DeepSort</a:t>
            </a:r>
            <a:endParaRPr lang="en-US" sz="2800" b="1" cap="none" spc="0">
              <a:ln w="22225">
                <a:solidFill>
                  <a:schemeClr val="accent2"/>
                </a:solidFill>
                <a:prstDash val="solid"/>
              </a:ln>
              <a:solidFill>
                <a:srgbClr val="0070C0"/>
              </a:solidFill>
              <a:effectLst/>
            </a:endParaRPr>
          </a:p>
        </p:txBody>
      </p:sp>
      <p:sp>
        <p:nvSpPr>
          <p:cNvPr id="17" name="Plus Sign 16">
            <a:extLst>
              <a:ext uri="{FF2B5EF4-FFF2-40B4-BE49-F238E27FC236}">
                <a16:creationId xmlns:a16="http://schemas.microsoft.com/office/drawing/2014/main" id="{E21B73A1-C3FF-6B45-D641-8C3913B142FA}"/>
              </a:ext>
            </a:extLst>
          </p:cNvPr>
          <p:cNvSpPr/>
          <p:nvPr/>
        </p:nvSpPr>
        <p:spPr>
          <a:xfrm>
            <a:off x="6127196" y="2115947"/>
            <a:ext cx="237861" cy="230457"/>
          </a:xfrm>
          <a:prstGeom prst="mathPlus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4"/>
          <p:cNvSpPr txBox="1">
            <a:spLocks noGrp="1"/>
          </p:cNvSpPr>
          <p:nvPr>
            <p:ph type="subTitle" idx="6"/>
          </p:nvPr>
        </p:nvSpPr>
        <p:spPr>
          <a:xfrm>
            <a:off x="431179" y="3869996"/>
            <a:ext cx="7315201" cy="10039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vi-VN" sz="1400">
                <a:latin typeface="+mn-lt"/>
              </a:rPr>
              <a:t>Nhận xét: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 i="1">
                <a:latin typeface="+mn-lt"/>
              </a:rPr>
              <a:t>YOLOv8n: Thời gian chạy nhanh, độ chính xác tương đối.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 i="1">
                <a:latin typeface="+mn-lt"/>
              </a:rPr>
              <a:t>YOLOv8m: Hiệu suất cao hơn nhưng yêu cầu tài nguyên tính toán lớn hơn.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sz="1400" i="1">
                <a:latin typeface="+mn-lt"/>
              </a:rPr>
              <a:t>Lựa chọn </a:t>
            </a:r>
            <a:r>
              <a:rPr lang="vi-VN" sz="1400" i="1" err="1">
                <a:latin typeface="+mn-lt"/>
              </a:rPr>
              <a:t>deploy</a:t>
            </a:r>
            <a:r>
              <a:rPr lang="vi-VN" sz="1400" i="1">
                <a:latin typeface="+mn-lt"/>
              </a:rPr>
              <a:t>: YOLOv8n vì hiệu suất tốt và tốc độ nhanh.</a:t>
            </a:r>
          </a:p>
        </p:txBody>
      </p:sp>
      <p:sp>
        <p:nvSpPr>
          <p:cNvPr id="374" name="Google Shape;374;p34"/>
          <p:cNvSpPr txBox="1">
            <a:spLocks noGrp="1"/>
          </p:cNvSpPr>
          <p:nvPr>
            <p:ph type="subTitle" idx="5"/>
          </p:nvPr>
        </p:nvSpPr>
        <p:spPr>
          <a:xfrm>
            <a:off x="532315" y="1124824"/>
            <a:ext cx="3248400" cy="4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latin typeface="+mn-lt"/>
                <a:ea typeface="Times New Roman" panose="02020603050405020304" pitchFamily="18" charset="0"/>
              </a:rPr>
              <a:t>K</a:t>
            </a:r>
            <a:r>
              <a:rPr lang="en-US" sz="1600" kern="0" err="1">
                <a:effectLst/>
                <a:latin typeface="+mn-lt"/>
                <a:ea typeface="Times New Roman" panose="02020603050405020304" pitchFamily="18" charset="0"/>
              </a:rPr>
              <a:t>ết</a:t>
            </a:r>
            <a:r>
              <a:rPr lang="en-US" sz="1600" kern="0"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600" kern="0" err="1">
                <a:effectLst/>
                <a:latin typeface="+mn-lt"/>
                <a:ea typeface="Times New Roman" panose="02020603050405020304" pitchFamily="18" charset="0"/>
              </a:rPr>
              <a:t>quả</a:t>
            </a:r>
            <a:r>
              <a:rPr lang="en-US" sz="1600" kern="0"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600" kern="0" err="1">
                <a:effectLst/>
                <a:latin typeface="+mn-lt"/>
                <a:ea typeface="Times New Roman" panose="02020603050405020304" pitchFamily="18" charset="0"/>
              </a:rPr>
              <a:t>mô</a:t>
            </a:r>
            <a:r>
              <a:rPr lang="en-US" sz="1600" kern="0">
                <a:effectLst/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600" kern="0" err="1">
                <a:effectLst/>
                <a:latin typeface="+mn-lt"/>
                <a:ea typeface="Times New Roman" panose="02020603050405020304" pitchFamily="18" charset="0"/>
              </a:rPr>
              <a:t>hình</a:t>
            </a:r>
            <a:r>
              <a:rPr lang="en-US" sz="1600" kern="0">
                <a:effectLst/>
                <a:latin typeface="+mn-lt"/>
                <a:ea typeface="Times New Roman" panose="02020603050405020304" pitchFamily="18" charset="0"/>
              </a:rPr>
              <a:t> YOLOv8n</a:t>
            </a:r>
            <a:endParaRPr sz="1600">
              <a:latin typeface="+mn-lt"/>
            </a:endParaRPr>
          </a:p>
        </p:txBody>
      </p:sp>
      <p:sp>
        <p:nvSpPr>
          <p:cNvPr id="4" name="Google Shape;345;p32">
            <a:extLst>
              <a:ext uri="{FF2B5EF4-FFF2-40B4-BE49-F238E27FC236}">
                <a16:creationId xmlns:a16="http://schemas.microsoft.com/office/drawing/2014/main" id="{45900B25-BCEC-485A-5545-C48B11EAE1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err="1">
                <a:latin typeface="+mn-lt"/>
              </a:rPr>
              <a:t>Kết</a:t>
            </a:r>
            <a:r>
              <a:rPr lang="en-US" sz="2800" b="1">
                <a:latin typeface="+mn-lt"/>
              </a:rPr>
              <a:t> </a:t>
            </a:r>
            <a:r>
              <a:rPr lang="en-US" sz="2800" b="1" err="1">
                <a:latin typeface="+mn-lt"/>
              </a:rPr>
              <a:t>quả</a:t>
            </a:r>
            <a:r>
              <a:rPr lang="en-US" sz="2800" b="1">
                <a:latin typeface="+mn-lt"/>
              </a:rPr>
              <a:t> </a:t>
            </a:r>
            <a:r>
              <a:rPr lang="en-US" sz="2800" b="1" err="1">
                <a:latin typeface="+mn-lt"/>
              </a:rPr>
              <a:t>thực</a:t>
            </a:r>
            <a:r>
              <a:rPr lang="en-US" sz="2800" b="1">
                <a:latin typeface="+mn-lt"/>
              </a:rPr>
              <a:t> </a:t>
            </a:r>
            <a:r>
              <a:rPr lang="en-US" sz="2800" b="1" err="1">
                <a:latin typeface="+mn-lt"/>
              </a:rPr>
              <a:t>nghiệm</a:t>
            </a:r>
            <a:endParaRPr sz="2800" b="1">
              <a:latin typeface="+mn-lt"/>
            </a:endParaRPr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050560A2-26AC-4730-B4B7-6CBEE4FF89C2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89CA668-C946-BF84-C65A-4BE0CD5FF3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690594"/>
              </p:ext>
            </p:extLst>
          </p:nvPr>
        </p:nvGraphicFramePr>
        <p:xfrm>
          <a:off x="334535" y="1636244"/>
          <a:ext cx="3969833" cy="2072640"/>
        </p:xfrm>
        <a:graphic>
          <a:graphicData uri="http://schemas.openxmlformats.org/drawingml/2006/table">
            <a:tbl>
              <a:tblPr firstRow="1" firstCol="1" bandRow="1">
                <a:tableStyleId>{15328D45-57AB-497E-AB92-87ECD973D752}</a:tableStyleId>
              </a:tblPr>
              <a:tblGrid>
                <a:gridCol w="776907">
                  <a:extLst>
                    <a:ext uri="{9D8B030D-6E8A-4147-A177-3AD203B41FA5}">
                      <a16:colId xmlns:a16="http://schemas.microsoft.com/office/drawing/2014/main" val="2055996779"/>
                    </a:ext>
                  </a:extLst>
                </a:gridCol>
                <a:gridCol w="776907">
                  <a:extLst>
                    <a:ext uri="{9D8B030D-6E8A-4147-A177-3AD203B41FA5}">
                      <a16:colId xmlns:a16="http://schemas.microsoft.com/office/drawing/2014/main" val="3560713669"/>
                    </a:ext>
                  </a:extLst>
                </a:gridCol>
                <a:gridCol w="776907">
                  <a:extLst>
                    <a:ext uri="{9D8B030D-6E8A-4147-A177-3AD203B41FA5}">
                      <a16:colId xmlns:a16="http://schemas.microsoft.com/office/drawing/2014/main" val="3521127213"/>
                    </a:ext>
                  </a:extLst>
                </a:gridCol>
                <a:gridCol w="776907">
                  <a:extLst>
                    <a:ext uri="{9D8B030D-6E8A-4147-A177-3AD203B41FA5}">
                      <a16:colId xmlns:a16="http://schemas.microsoft.com/office/drawing/2014/main" val="520177653"/>
                    </a:ext>
                  </a:extLst>
                </a:gridCol>
                <a:gridCol w="862205">
                  <a:extLst>
                    <a:ext uri="{9D8B030D-6E8A-4147-A177-3AD203B41FA5}">
                      <a16:colId xmlns:a16="http://schemas.microsoft.com/office/drawing/2014/main" val="2568243963"/>
                    </a:ext>
                  </a:extLst>
                </a:gridCol>
              </a:tblGrid>
              <a:tr h="3454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/>
                        <a:t>Class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b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Precision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b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Recall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b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mAP50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b="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mAP50-95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969665317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All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0.862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0.869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0.911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0.603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527388373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0 (Car)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0.883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0.899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0.936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0.654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467521028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 (Motor)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0.804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0.782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0.831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0.376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172588412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 (Truck)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0.891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0.909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0.95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0.699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450524885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3 (Bus)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0.869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0.885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0.926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0.682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260690214"/>
                  </a:ext>
                </a:extLst>
              </a:tr>
            </a:tbl>
          </a:graphicData>
        </a:graphic>
      </p:graphicFrame>
      <p:sp>
        <p:nvSpPr>
          <p:cNvPr id="9" name="Google Shape;374;p34">
            <a:extLst>
              <a:ext uri="{FF2B5EF4-FFF2-40B4-BE49-F238E27FC236}">
                <a16:creationId xmlns:a16="http://schemas.microsoft.com/office/drawing/2014/main" id="{CEF014A6-04FE-1B2C-A319-C371C08922AE}"/>
              </a:ext>
            </a:extLst>
          </p:cNvPr>
          <p:cNvSpPr txBox="1">
            <a:spLocks/>
          </p:cNvSpPr>
          <p:nvPr/>
        </p:nvSpPr>
        <p:spPr>
          <a:xfrm>
            <a:off x="4996520" y="1122296"/>
            <a:ext cx="3248400" cy="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sz="1600" err="1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Times New Roman" panose="02020603050405020304" pitchFamily="18" charset="0"/>
              </a:rPr>
              <a:t>Kết</a:t>
            </a:r>
            <a:r>
              <a:rPr lang="en-US" sz="16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Times New Roman" panose="02020603050405020304" pitchFamily="18" charset="0"/>
              </a:rPr>
              <a:t>quả</a:t>
            </a:r>
            <a:r>
              <a:rPr lang="en-US" sz="16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Times New Roman" panose="02020603050405020304" pitchFamily="18" charset="0"/>
              </a:rPr>
              <a:t>mô</a:t>
            </a:r>
            <a:r>
              <a:rPr lang="en-US" sz="16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Times New Roman" panose="02020603050405020304" pitchFamily="18" charset="0"/>
              </a:rPr>
              <a:t>hình</a:t>
            </a:r>
            <a:r>
              <a:rPr lang="en-US" sz="1600">
                <a:solidFill>
                  <a:schemeClr val="tx1">
                    <a:lumMod val="60000"/>
                    <a:lumOff val="40000"/>
                  </a:schemeClr>
                </a:solidFill>
                <a:latin typeface="+mn-lt"/>
                <a:ea typeface="Times New Roman" panose="02020603050405020304" pitchFamily="18" charset="0"/>
              </a:rPr>
              <a:t> YOLOv8m</a:t>
            </a:r>
            <a:endParaRPr lang="en-US" sz="1600">
              <a:solidFill>
                <a:schemeClr val="tx1">
                  <a:lumMod val="60000"/>
                  <a:lumOff val="40000"/>
                </a:schemeClr>
              </a:solidFill>
              <a:latin typeface="+mn-lt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709A1DAC-4DD9-8D8C-F40F-5147887AC3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113651"/>
              </p:ext>
            </p:extLst>
          </p:nvPr>
        </p:nvGraphicFramePr>
        <p:xfrm>
          <a:off x="4839634" y="1636244"/>
          <a:ext cx="3969830" cy="2072640"/>
        </p:xfrm>
        <a:graphic>
          <a:graphicData uri="http://schemas.openxmlformats.org/drawingml/2006/table">
            <a:tbl>
              <a:tblPr firstRow="1" firstCol="1" bandRow="1">
                <a:tableStyleId>{15328D45-57AB-497E-AB92-87ECD973D752}</a:tableStyleId>
              </a:tblPr>
              <a:tblGrid>
                <a:gridCol w="776906">
                  <a:extLst>
                    <a:ext uri="{9D8B030D-6E8A-4147-A177-3AD203B41FA5}">
                      <a16:colId xmlns:a16="http://schemas.microsoft.com/office/drawing/2014/main" val="2892941742"/>
                    </a:ext>
                  </a:extLst>
                </a:gridCol>
                <a:gridCol w="776906">
                  <a:extLst>
                    <a:ext uri="{9D8B030D-6E8A-4147-A177-3AD203B41FA5}">
                      <a16:colId xmlns:a16="http://schemas.microsoft.com/office/drawing/2014/main" val="1187959131"/>
                    </a:ext>
                  </a:extLst>
                </a:gridCol>
                <a:gridCol w="776906">
                  <a:extLst>
                    <a:ext uri="{9D8B030D-6E8A-4147-A177-3AD203B41FA5}">
                      <a16:colId xmlns:a16="http://schemas.microsoft.com/office/drawing/2014/main" val="1950321622"/>
                    </a:ext>
                  </a:extLst>
                </a:gridCol>
                <a:gridCol w="776906">
                  <a:extLst>
                    <a:ext uri="{9D8B030D-6E8A-4147-A177-3AD203B41FA5}">
                      <a16:colId xmlns:a16="http://schemas.microsoft.com/office/drawing/2014/main" val="1761165692"/>
                    </a:ext>
                  </a:extLst>
                </a:gridCol>
                <a:gridCol w="862206">
                  <a:extLst>
                    <a:ext uri="{9D8B030D-6E8A-4147-A177-3AD203B41FA5}">
                      <a16:colId xmlns:a16="http://schemas.microsoft.com/office/drawing/2014/main" val="1497666350"/>
                    </a:ext>
                  </a:extLst>
                </a:gridCol>
              </a:tblGrid>
              <a:tr h="34544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/>
                        <a:t>Class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Precision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Recall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mAP50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>
                          <a:solidFill>
                            <a:schemeClr val="tx2">
                              <a:lumMod val="50000"/>
                            </a:schemeClr>
                          </a:solidFill>
                        </a:rPr>
                        <a:t>mAP50-95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458235392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All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0.898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0.884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0.933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0.66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79607569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0 (Car)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0.911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0.912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0.948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0.704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80329894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1 (Motor)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0.882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0.768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0.874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0.432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15549439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2 (Truck)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0.895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0.944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0.96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0.751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17926492"/>
                  </a:ext>
                </a:extLst>
              </a:tr>
              <a:tr h="34544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</a:pPr>
                      <a:r>
                        <a:rPr lang="en-US" sz="1200" kern="10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</a:rPr>
                        <a:t>3 (Bus)</a:t>
                      </a:r>
                      <a:endParaRPr lang="en-US" sz="1200" kern="10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0.903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0.913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0.951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1200" kern="100">
                          <a:effectLst/>
                        </a:rPr>
                        <a:t>0.751</a:t>
                      </a:r>
                      <a:endParaRPr lang="en-US" sz="1200" kern="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64327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3922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4"/>
          <p:cNvSpPr txBox="1">
            <a:spLocks noGrp="1"/>
          </p:cNvSpPr>
          <p:nvPr>
            <p:ph type="subTitle" idx="5"/>
          </p:nvPr>
        </p:nvSpPr>
        <p:spPr>
          <a:xfrm>
            <a:off x="922794" y="1119390"/>
            <a:ext cx="3649206" cy="41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i="1" err="1">
                <a:latin typeface="+mj-lt"/>
              </a:rPr>
              <a:t>Xây</a:t>
            </a:r>
            <a:r>
              <a:rPr lang="en-US" i="1">
                <a:latin typeface="+mj-lt"/>
              </a:rPr>
              <a:t> </a:t>
            </a:r>
            <a:r>
              <a:rPr lang="en-US" i="1" err="1">
                <a:latin typeface="+mj-lt"/>
              </a:rPr>
              <a:t>dựng</a:t>
            </a:r>
            <a:r>
              <a:rPr lang="en-US" i="1">
                <a:latin typeface="+mj-lt"/>
              </a:rPr>
              <a:t> website </a:t>
            </a:r>
            <a:r>
              <a:rPr lang="en-US" i="1" err="1">
                <a:latin typeface="+mj-lt"/>
              </a:rPr>
              <a:t>bằng</a:t>
            </a:r>
            <a:r>
              <a:rPr lang="en-US" i="1">
                <a:latin typeface="+mj-lt"/>
              </a:rPr>
              <a:t> </a:t>
            </a:r>
            <a:r>
              <a:rPr lang="en-US" i="1" err="1">
                <a:latin typeface="+mj-lt"/>
              </a:rPr>
              <a:t>Streamlit</a:t>
            </a:r>
            <a:endParaRPr i="1">
              <a:latin typeface="+mj-lt"/>
            </a:endParaRPr>
          </a:p>
        </p:txBody>
      </p:sp>
      <p:sp>
        <p:nvSpPr>
          <p:cNvPr id="7" name="Google Shape;345;p32">
            <a:extLst>
              <a:ext uri="{FF2B5EF4-FFF2-40B4-BE49-F238E27FC236}">
                <a16:creationId xmlns:a16="http://schemas.microsoft.com/office/drawing/2014/main" id="{6EAEE350-B5FF-5A2B-02C6-CF71E4E0A9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err="1">
                <a:latin typeface="+mj-lt"/>
              </a:rPr>
              <a:t>Triển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khai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hệ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thống</a:t>
            </a:r>
            <a:endParaRPr sz="2800" b="1">
              <a:latin typeface="+mj-lt"/>
            </a:endParaRPr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7106B7F0-1C13-1853-5331-3EC8153E09A1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3682B3-701C-6065-A481-3BEB49B7B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1037" y="1633555"/>
            <a:ext cx="5344271" cy="326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056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45;p32">
            <a:extLst>
              <a:ext uri="{FF2B5EF4-FFF2-40B4-BE49-F238E27FC236}">
                <a16:creationId xmlns:a16="http://schemas.microsoft.com/office/drawing/2014/main" id="{6EAEE350-B5FF-5A2B-02C6-CF71E4E0A9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err="1">
                <a:latin typeface="+mj-lt"/>
              </a:rPr>
              <a:t>Triển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khai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hệ</a:t>
            </a:r>
            <a:r>
              <a:rPr lang="en-US" sz="2800" b="1">
                <a:latin typeface="+mj-lt"/>
              </a:rPr>
              <a:t> </a:t>
            </a:r>
            <a:r>
              <a:rPr lang="en-US" sz="2800" b="1" err="1">
                <a:latin typeface="+mj-lt"/>
              </a:rPr>
              <a:t>thống</a:t>
            </a:r>
            <a:endParaRPr sz="2800" b="1">
              <a:latin typeface="+mj-lt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A206138-5A39-8D6E-8A13-10BD9E646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" y="1732615"/>
            <a:ext cx="7162800" cy="271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374;p34">
            <a:extLst>
              <a:ext uri="{FF2B5EF4-FFF2-40B4-BE49-F238E27FC236}">
                <a16:creationId xmlns:a16="http://schemas.microsoft.com/office/drawing/2014/main" id="{65C4B33F-210E-1DEC-0D78-BCC2D3C06DF4}"/>
              </a:ext>
            </a:extLst>
          </p:cNvPr>
          <p:cNvSpPr txBox="1">
            <a:spLocks/>
          </p:cNvSpPr>
          <p:nvPr/>
        </p:nvSpPr>
        <p:spPr>
          <a:xfrm>
            <a:off x="922793" y="1111770"/>
            <a:ext cx="3467903" cy="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1800" b="0" i="0" u="none" strike="noStrike" cap="none">
                <a:solidFill>
                  <a:schemeClr val="dk1"/>
                </a:solidFill>
                <a:latin typeface="Sofia Sans SemiBold"/>
                <a:ea typeface="Sofia Sans SemiBold"/>
                <a:cs typeface="Sofia Sans SemiBold"/>
                <a:sym typeface="Sofia Sans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i="1">
                <a:latin typeface="+mj-lt"/>
              </a:rPr>
              <a:t>Quy </a:t>
            </a:r>
            <a:r>
              <a:rPr lang="en-US" i="1" err="1">
                <a:latin typeface="+mj-lt"/>
              </a:rPr>
              <a:t>trình</a:t>
            </a:r>
            <a:r>
              <a:rPr lang="en-US" i="1">
                <a:latin typeface="+mj-lt"/>
              </a:rPr>
              <a:t> </a:t>
            </a:r>
            <a:r>
              <a:rPr lang="en-US" i="1" err="1">
                <a:latin typeface="+mj-lt"/>
              </a:rPr>
              <a:t>triển</a:t>
            </a:r>
            <a:r>
              <a:rPr lang="en-US" i="1">
                <a:latin typeface="+mj-lt"/>
              </a:rPr>
              <a:t> </a:t>
            </a:r>
            <a:r>
              <a:rPr lang="en-US" i="1" err="1">
                <a:latin typeface="+mj-lt"/>
              </a:rPr>
              <a:t>khai</a:t>
            </a:r>
            <a:r>
              <a:rPr lang="en-US" i="1">
                <a:latin typeface="+mj-lt"/>
              </a:rPr>
              <a:t> </a:t>
            </a:r>
            <a:r>
              <a:rPr lang="en-US" i="1" err="1">
                <a:latin typeface="+mj-lt"/>
              </a:rPr>
              <a:t>với</a:t>
            </a:r>
            <a:r>
              <a:rPr lang="en-US" i="1">
                <a:latin typeface="+mj-lt"/>
              </a:rPr>
              <a:t> Docker</a:t>
            </a:r>
          </a:p>
        </p:txBody>
      </p:sp>
      <p:sp>
        <p:nvSpPr>
          <p:cNvPr id="26" name="Freeform 4">
            <a:extLst>
              <a:ext uri="{FF2B5EF4-FFF2-40B4-BE49-F238E27FC236}">
                <a16:creationId xmlns:a16="http://schemas.microsoft.com/office/drawing/2014/main" id="{57858096-C154-EDFA-8A54-BC0018A9ABDB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endParaRPr lang="en-US">
              <a:latin typeface="+mj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35046-C877-E3CC-300D-B5C455B6E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err="1">
                <a:latin typeface="+mj-lt"/>
              </a:rPr>
              <a:t>Kết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luận</a:t>
            </a:r>
            <a:endParaRPr lang="en-US" b="1">
              <a:latin typeface="+mj-lt"/>
            </a:endParaRP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06F474F5-2BB2-FEE3-EB37-866807EF7B51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723141" y="1215633"/>
            <a:ext cx="2233500" cy="377100"/>
          </a:xfrm>
        </p:spPr>
        <p:txBody>
          <a:bodyPr/>
          <a:lstStyle/>
          <a:p>
            <a:pPr algn="just"/>
            <a:r>
              <a:rPr lang="en-US" b="1" err="1">
                <a:latin typeface="+mj-lt"/>
              </a:rPr>
              <a:t>Ưu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điểm</a:t>
            </a:r>
            <a:endParaRPr lang="en-US" b="1">
              <a:latin typeface="+mj-lt"/>
            </a:endParaRP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380EF2AF-9064-D3F9-04AA-46C3F42DA51B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4497224" y="1208199"/>
            <a:ext cx="2231100" cy="377100"/>
          </a:xfrm>
        </p:spPr>
        <p:txBody>
          <a:bodyPr/>
          <a:lstStyle/>
          <a:p>
            <a:pPr algn="just"/>
            <a:r>
              <a:rPr lang="en-US" b="1" err="1">
                <a:latin typeface="+mj-lt"/>
              </a:rPr>
              <a:t>Hạn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chế</a:t>
            </a:r>
            <a:endParaRPr lang="en-US" b="1">
              <a:latin typeface="+mj-lt"/>
            </a:endParaRP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395C9358-6588-37FC-17DB-27FD2FC478ED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723140" y="3392004"/>
            <a:ext cx="5648454" cy="377100"/>
          </a:xfrm>
        </p:spPr>
        <p:txBody>
          <a:bodyPr/>
          <a:lstStyle/>
          <a:p>
            <a:pPr algn="just"/>
            <a:r>
              <a:rPr lang="en-US" b="1" err="1">
                <a:latin typeface="+mj-lt"/>
              </a:rPr>
              <a:t>Hướng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phát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triển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ứng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dụng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trong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tương</a:t>
            </a:r>
            <a:r>
              <a:rPr lang="en-US" b="1">
                <a:latin typeface="+mj-lt"/>
              </a:rPr>
              <a:t> </a:t>
            </a:r>
            <a:r>
              <a:rPr lang="en-US" b="1" err="1">
                <a:latin typeface="+mj-lt"/>
              </a:rPr>
              <a:t>lai</a:t>
            </a:r>
            <a:r>
              <a:rPr lang="en-US" b="1">
                <a:latin typeface="+mj-lt"/>
              </a:rPr>
              <a:t> </a:t>
            </a:r>
          </a:p>
        </p:txBody>
      </p:sp>
      <p:sp>
        <p:nvSpPr>
          <p:cNvPr id="8" name="Freeform 4">
            <a:extLst>
              <a:ext uri="{FF2B5EF4-FFF2-40B4-BE49-F238E27FC236}">
                <a16:creationId xmlns:a16="http://schemas.microsoft.com/office/drawing/2014/main" id="{6F64BA00-BE61-0692-43C4-E3CE01B38B67}"/>
              </a:ext>
            </a:extLst>
          </p:cNvPr>
          <p:cNvSpPr/>
          <p:nvPr/>
        </p:nvSpPr>
        <p:spPr>
          <a:xfrm>
            <a:off x="7853281" y="4336518"/>
            <a:ext cx="1015644" cy="719075"/>
          </a:xfrm>
          <a:custGeom>
            <a:avLst/>
            <a:gdLst/>
            <a:ahLst/>
            <a:cxnLst/>
            <a:rect l="l" t="t" r="r" b="b"/>
            <a:pathLst>
              <a:path w="2031287" h="1438151">
                <a:moveTo>
                  <a:pt x="0" y="0"/>
                </a:moveTo>
                <a:lnTo>
                  <a:pt x="2031286" y="0"/>
                </a:lnTo>
                <a:lnTo>
                  <a:pt x="2031286" y="1438151"/>
                </a:lnTo>
                <a:lnTo>
                  <a:pt x="0" y="14381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effectLst>
            <a:glow rad="63500">
              <a:schemeClr val="bg1">
                <a:alpha val="40000"/>
              </a:schemeClr>
            </a:glow>
            <a:reflection stA="45000" endPos="5000" dist="50800" dir="5400000" sy="-100000" algn="bl" rotWithShape="0"/>
          </a:effectLst>
        </p:spPr>
        <p:txBody>
          <a:bodyPr vert="horz"/>
          <a:lstStyle/>
          <a:p>
            <a:pPr algn="just"/>
            <a:endParaRPr lang="en-US">
              <a:latin typeface="+mj-lt"/>
            </a:endParaRP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8AE9080-52F0-3F20-8AE9-FD1AA345FE7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746125" y="1628294"/>
            <a:ext cx="3591773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Nhận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diện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đa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phương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tiện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Phát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hiện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hiệu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quả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xe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máy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ô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tô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xe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tải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xe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buýt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Theo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dõi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và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đếm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Tracking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và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đếm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phương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tiện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chính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xác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Trực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quan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hóa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Hiển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thị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kết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quả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rõ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ràng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trên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website. </a:t>
            </a: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B32B7B6F-DDB1-7FAB-6E27-58590B59C9E9}"/>
              </a:ext>
            </a:extLst>
          </p:cNvPr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4572000" y="1617947"/>
            <a:ext cx="4356409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Dữ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liệu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hạn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chế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Thiếu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dữ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liệu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phong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phú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đặc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biệt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là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các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lớp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phương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tiện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khác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Tracking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chậm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DeepSORT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làm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chậm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tốc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độ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thời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gian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thực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Nhận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diện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sai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Một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số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lỗi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nhận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diện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,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dẫn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đến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kết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quả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không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chính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xác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Website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đơn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giản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Giao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diện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website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còn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cơ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bản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 </a:t>
            </a: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277BF2AE-7278-730D-BD91-1E96B7070C14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753518" y="3828575"/>
            <a:ext cx="7119257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Mở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rộng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dữ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liệu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Thu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thập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thêm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dữ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liệu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và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đa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dạng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hóa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lớp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phương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tiện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Tăng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cường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dữ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liệu</a:t>
            </a:r>
            <a:r>
              <a:rPr kumimoji="0" lang="en-US" altLang="en-US" sz="1400" b="1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Áp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dụng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kỹ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thuật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làm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giàu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dữ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liệu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để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tăng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khả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năng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nhận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diện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Cải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tiến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thuật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toán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Tìm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kiếm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thuật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toán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mới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để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nâng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cao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hiệu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suất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Ứng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dụng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thực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tiễn</a:t>
            </a:r>
            <a:r>
              <a:rPr kumimoji="0" lang="en-US" altLang="en-US" sz="14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: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Tích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hợp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vào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hệ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thống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điều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chỉnh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đèn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giao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thông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tự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  <a:r>
              <a:rPr kumimoji="0" lang="en-US" altLang="en-US" sz="1400" b="0" i="1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động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07342198"/>
      </p:ext>
    </p:extLst>
  </p:cSld>
  <p:clrMapOvr>
    <a:masterClrMapping/>
  </p:clrMapOvr>
</p:sld>
</file>

<file path=ppt/theme/theme1.xml><?xml version="1.0" encoding="utf-8"?>
<a:theme xmlns:a="http://schemas.openxmlformats.org/drawingml/2006/main" name="Big Data Analytics Project Proposal by Slidesgo">
  <a:themeElements>
    <a:clrScheme name="Simple Light">
      <a:dk1>
        <a:srgbClr val="311B8E"/>
      </a:dk1>
      <a:lt1>
        <a:srgbClr val="FCF1FC"/>
      </a:lt1>
      <a:dk2>
        <a:srgbClr val="EEE9F5"/>
      </a:dk2>
      <a:lt2>
        <a:srgbClr val="EEC0FB"/>
      </a:lt2>
      <a:accent1>
        <a:srgbClr val="6B5DA3"/>
      </a:accent1>
      <a:accent2>
        <a:srgbClr val="7B7BB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11B8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631</Words>
  <Application>Microsoft Office PowerPoint</Application>
  <PresentationFormat>On-screen Show (16:9)</PresentationFormat>
  <Paragraphs>133</Paragraphs>
  <Slides>11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Times New Roman</vt:lpstr>
      <vt:lpstr>Courier New</vt:lpstr>
      <vt:lpstr>Raleway</vt:lpstr>
      <vt:lpstr>Sofia Sans SemiBold</vt:lpstr>
      <vt:lpstr>Libre Franklin</vt:lpstr>
      <vt:lpstr>Arial</vt:lpstr>
      <vt:lpstr>Sofia Sans</vt:lpstr>
      <vt:lpstr>Big Data Analytics Project Proposal by Slidesgo</vt:lpstr>
      <vt:lpstr>DETECTING, TRACKING  AND COUNTING VIETNAM TRAFFIC VEHICLE</vt:lpstr>
      <vt:lpstr>Giới thiệu về đề tài</vt:lpstr>
      <vt:lpstr>Giới thiệu về đề tài</vt:lpstr>
      <vt:lpstr>Phân tích dữ liệu</vt:lpstr>
      <vt:lpstr>Công nghệ và phương pháp sử dụng</vt:lpstr>
      <vt:lpstr>Kết quả thực nghiệm</vt:lpstr>
      <vt:lpstr>Triển khai hệ thống</vt:lpstr>
      <vt:lpstr>Triển khai hệ thống</vt:lpstr>
      <vt:lpstr>Kết luận</vt:lpstr>
      <vt:lpstr>Video demo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Adaptive traffic signal timer based on vehicle detection</dc:title>
  <dc:creator>ACER</dc:creator>
  <cp:lastModifiedBy>Phạm Thanh Lâm</cp:lastModifiedBy>
  <cp:revision>2</cp:revision>
  <dcterms:modified xsi:type="dcterms:W3CDTF">2024-07-01T14:05:53Z</dcterms:modified>
</cp:coreProperties>
</file>